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63"/>
  </p:notesMasterIdLst>
  <p:sldIdLst>
    <p:sldId id="256" r:id="rId2"/>
    <p:sldId id="269" r:id="rId3"/>
    <p:sldId id="257" r:id="rId4"/>
    <p:sldId id="275" r:id="rId5"/>
    <p:sldId id="277" r:id="rId6"/>
    <p:sldId id="280" r:id="rId7"/>
    <p:sldId id="281" r:id="rId8"/>
    <p:sldId id="274" r:id="rId9"/>
    <p:sldId id="276" r:id="rId10"/>
    <p:sldId id="306" r:id="rId11"/>
    <p:sldId id="304" r:id="rId12"/>
    <p:sldId id="305" r:id="rId13"/>
    <p:sldId id="288" r:id="rId14"/>
    <p:sldId id="289" r:id="rId15"/>
    <p:sldId id="290" r:id="rId16"/>
    <p:sldId id="282" r:id="rId17"/>
    <p:sldId id="265" r:id="rId18"/>
    <p:sldId id="270" r:id="rId19"/>
    <p:sldId id="268" r:id="rId20"/>
    <p:sldId id="291" r:id="rId21"/>
    <p:sldId id="307" r:id="rId22"/>
    <p:sldId id="300" r:id="rId23"/>
    <p:sldId id="301" r:id="rId24"/>
    <p:sldId id="294" r:id="rId25"/>
    <p:sldId id="295" r:id="rId26"/>
    <p:sldId id="296" r:id="rId27"/>
    <p:sldId id="297" r:id="rId28"/>
    <p:sldId id="298" r:id="rId29"/>
    <p:sldId id="299" r:id="rId30"/>
    <p:sldId id="302" r:id="rId31"/>
    <p:sldId id="303" r:id="rId32"/>
    <p:sldId id="309" r:id="rId33"/>
    <p:sldId id="308" r:id="rId34"/>
    <p:sldId id="310" r:id="rId35"/>
    <p:sldId id="311" r:id="rId36"/>
    <p:sldId id="312" r:id="rId37"/>
    <p:sldId id="313" r:id="rId38"/>
    <p:sldId id="314" r:id="rId39"/>
    <p:sldId id="316" r:id="rId40"/>
    <p:sldId id="315" r:id="rId41"/>
    <p:sldId id="317" r:id="rId42"/>
    <p:sldId id="318" r:id="rId43"/>
    <p:sldId id="319" r:id="rId44"/>
    <p:sldId id="320" r:id="rId45"/>
    <p:sldId id="321" r:id="rId46"/>
    <p:sldId id="322" r:id="rId47"/>
    <p:sldId id="323" r:id="rId48"/>
    <p:sldId id="324" r:id="rId49"/>
    <p:sldId id="325" r:id="rId50"/>
    <p:sldId id="326" r:id="rId51"/>
    <p:sldId id="327" r:id="rId52"/>
    <p:sldId id="328" r:id="rId53"/>
    <p:sldId id="329" r:id="rId54"/>
    <p:sldId id="336" r:id="rId55"/>
    <p:sldId id="334" r:id="rId56"/>
    <p:sldId id="335" r:id="rId57"/>
    <p:sldId id="330" r:id="rId58"/>
    <p:sldId id="331" r:id="rId59"/>
    <p:sldId id="332" r:id="rId60"/>
    <p:sldId id="333" r:id="rId61"/>
    <p:sldId id="266" r:id="rId6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a:tblStyle styleId="{57690726-49DA-4552-BDEB-330DD8EA8BD9}" styleName="Table_0">
    <a:wholeTbl>
      <a:tcTxStyle b="off" i="off">
        <a:font>
          <a:latin typeface="Bookman Old Style"/>
          <a:ea typeface="Bookman Old Style"/>
          <a:cs typeface="Bookman Old Style"/>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txBody>
          <a:bodyPr/>
          <a:lstStyle/>
          <a:p>
            <a:endParaRPr lang="en-IN"/>
          </a:p>
        </p:txBody>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216962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4014080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1552911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83244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2812431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22155935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667165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IN"/>
          </a:p>
        </p:txBody>
      </p:sp>
    </p:spTree>
    <p:extLst>
      <p:ext uri="{BB962C8B-B14F-4D97-AF65-F5344CB8AC3E}">
        <p14:creationId xmlns:p14="http://schemas.microsoft.com/office/powerpoint/2010/main" val="3584359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050877" y="1322386"/>
            <a:ext cx="10363200" cy="14700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2032000" y="3326641"/>
            <a:ext cx="8534400" cy="1752600"/>
          </a:xfrm>
          <a:prstGeom prst="rect">
            <a:avLst/>
          </a:prstGeom>
          <a:noFill/>
          <a:ln>
            <a:noFill/>
          </a:ln>
        </p:spPr>
        <p:txBody>
          <a:bodyPr spcFirstLastPara="1" wrap="square" lIns="91425" tIns="45700" rIns="91425" bIns="45700" anchor="t" anchorCtr="0">
            <a:normAutofit/>
          </a:bodyPr>
          <a:lstStyle>
            <a:lvl1pPr lvl="0" algn="ctr" rtl="0">
              <a:spcBef>
                <a:spcPts val="400"/>
              </a:spcBef>
              <a:spcAft>
                <a:spcPts val="0"/>
              </a:spcAft>
              <a:buClr>
                <a:srgbClr val="17365D"/>
              </a:buClr>
              <a:buSzPts val="2000"/>
              <a:buNone/>
              <a:defRPr sz="2000" b="1">
                <a:solidFill>
                  <a:srgbClr val="17365D"/>
                </a:solidFill>
              </a:defRPr>
            </a:lvl1pPr>
            <a:lvl2pPr lvl="1" algn="ctr" rtl="0">
              <a:spcBef>
                <a:spcPts val="400"/>
              </a:spcBef>
              <a:spcAft>
                <a:spcPts val="0"/>
              </a:spcAft>
              <a:buClr>
                <a:srgbClr val="888888"/>
              </a:buClr>
              <a:buSzPts val="2000"/>
              <a:buNone/>
              <a:defRPr>
                <a:solidFill>
                  <a:srgbClr val="888888"/>
                </a:solidFill>
              </a:defRPr>
            </a:lvl2pPr>
            <a:lvl3pPr lvl="2" algn="ctr" rtl="0">
              <a:spcBef>
                <a:spcPts val="360"/>
              </a:spcBef>
              <a:spcAft>
                <a:spcPts val="0"/>
              </a:spcAft>
              <a:buClr>
                <a:srgbClr val="888888"/>
              </a:buClr>
              <a:buSzPts val="1800"/>
              <a:buNone/>
              <a:defRPr>
                <a:solidFill>
                  <a:srgbClr val="888888"/>
                </a:solidFill>
              </a:defRPr>
            </a:lvl3pPr>
            <a:lvl4pPr lvl="3" algn="ctr" rtl="0">
              <a:spcBef>
                <a:spcPts val="320"/>
              </a:spcBef>
              <a:spcAft>
                <a:spcPts val="0"/>
              </a:spcAft>
              <a:buClr>
                <a:srgbClr val="888888"/>
              </a:buClr>
              <a:buSzPts val="1600"/>
              <a:buNone/>
              <a:defRPr>
                <a:solidFill>
                  <a:srgbClr val="888888"/>
                </a:solidFill>
              </a:defRPr>
            </a:lvl4pPr>
            <a:lvl5pPr lvl="4" algn="ctr" rtl="0">
              <a:spcBef>
                <a:spcPts val="320"/>
              </a:spcBef>
              <a:spcAft>
                <a:spcPts val="0"/>
              </a:spcAft>
              <a:buClr>
                <a:srgbClr val="888888"/>
              </a:buClr>
              <a:buSzPts val="1600"/>
              <a:buNone/>
              <a:defRPr>
                <a:solidFill>
                  <a:srgbClr val="888888"/>
                </a:solidFill>
              </a:defRPr>
            </a:lvl5pPr>
            <a:lvl6pPr lvl="5" algn="ctr" rtl="0">
              <a:spcBef>
                <a:spcPts val="400"/>
              </a:spcBef>
              <a:spcAft>
                <a:spcPts val="0"/>
              </a:spcAft>
              <a:buClr>
                <a:srgbClr val="888888"/>
              </a:buClr>
              <a:buSzPts val="2000"/>
              <a:buNone/>
              <a:defRPr>
                <a:solidFill>
                  <a:srgbClr val="888888"/>
                </a:solidFill>
              </a:defRPr>
            </a:lvl6pPr>
            <a:lvl7pPr lvl="6" algn="ctr" rtl="0">
              <a:spcBef>
                <a:spcPts val="400"/>
              </a:spcBef>
              <a:spcAft>
                <a:spcPts val="0"/>
              </a:spcAft>
              <a:buClr>
                <a:srgbClr val="888888"/>
              </a:buClr>
              <a:buSzPts val="2000"/>
              <a:buNone/>
              <a:defRPr>
                <a:solidFill>
                  <a:srgbClr val="888888"/>
                </a:solidFill>
              </a:defRPr>
            </a:lvl7pPr>
            <a:lvl8pPr lvl="7" algn="ctr" rtl="0">
              <a:spcBef>
                <a:spcPts val="400"/>
              </a:spcBef>
              <a:spcAft>
                <a:spcPts val="0"/>
              </a:spcAft>
              <a:buClr>
                <a:srgbClr val="888888"/>
              </a:buClr>
              <a:buSzPts val="2000"/>
              <a:buNone/>
              <a:defRPr>
                <a:solidFill>
                  <a:srgbClr val="888888"/>
                </a:solidFill>
              </a:defRPr>
            </a:lvl8pPr>
            <a:lvl9pPr lvl="8" algn="ctr" rtl="0">
              <a:spcBef>
                <a:spcPts val="400"/>
              </a:spcBef>
              <a:spcAft>
                <a:spcPts val="0"/>
              </a:spcAft>
              <a:buClr>
                <a:srgbClr val="888888"/>
              </a:buClr>
              <a:buSzPts val="2000"/>
              <a:buNone/>
              <a:defRPr>
                <a:solidFill>
                  <a:srgbClr val="888888"/>
                </a:solidFill>
              </a:defRPr>
            </a:lvl9pPr>
          </a:lstStyle>
          <a:p>
            <a:endParaRPr/>
          </a:p>
        </p:txBody>
      </p:sp>
      <p:sp>
        <p:nvSpPr>
          <p:cNvPr id="16" name="Google Shape;16;p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a:solidFill>
                  <a:schemeClr val="dk1"/>
                </a:solidFill>
              </a:defRPr>
            </a:lvl1pPr>
            <a:lvl2pPr marL="914400" lvl="1" indent="-355600" algn="l" rtl="0">
              <a:spcBef>
                <a:spcPts val="400"/>
              </a:spcBef>
              <a:spcAft>
                <a:spcPts val="0"/>
              </a:spcAft>
              <a:buClr>
                <a:schemeClr val="dk1"/>
              </a:buClr>
              <a:buSzPts val="2000"/>
              <a:buChar char="–"/>
              <a:defRPr>
                <a:solidFill>
                  <a:schemeClr val="dk1"/>
                </a:solidFill>
              </a:defRPr>
            </a:lvl2pPr>
            <a:lvl3pPr marL="1371600" lvl="2" indent="-342900" algn="l" rtl="0">
              <a:spcBef>
                <a:spcPts val="360"/>
              </a:spcBef>
              <a:spcAft>
                <a:spcPts val="0"/>
              </a:spcAft>
              <a:buClr>
                <a:schemeClr val="dk1"/>
              </a:buClr>
              <a:buSzPts val="1800"/>
              <a:buChar char="•"/>
              <a:defRPr>
                <a:solidFill>
                  <a:schemeClr val="dk1"/>
                </a:solidFill>
              </a:defRPr>
            </a:lvl3pPr>
            <a:lvl4pPr marL="1828800" lvl="3" indent="-330200" algn="l" rtl="0">
              <a:spcBef>
                <a:spcPts val="320"/>
              </a:spcBef>
              <a:spcAft>
                <a:spcPts val="0"/>
              </a:spcAft>
              <a:buClr>
                <a:schemeClr val="dk1"/>
              </a:buClr>
              <a:buSzPts val="1600"/>
              <a:buChar char="–"/>
              <a:defRPr>
                <a:solidFill>
                  <a:schemeClr val="dk1"/>
                </a:solidFill>
              </a:defRPr>
            </a:lvl4pPr>
            <a:lvl5pPr marL="2286000" lvl="4" indent="-330200" algn="l" rtl="0">
              <a:spcBef>
                <a:spcPts val="320"/>
              </a:spcBef>
              <a:spcAft>
                <a:spcPts val="0"/>
              </a:spcAft>
              <a:buClr>
                <a:schemeClr val="dk1"/>
              </a:buClr>
              <a:buSzPts val="1600"/>
              <a:buChar char="»"/>
              <a:defRPr>
                <a:solidFill>
                  <a:schemeClr val="dk1"/>
                </a:solidFil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963084" y="4406903"/>
            <a:ext cx="10363200" cy="13620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Clr>
                <a:srgbClr val="FF0000"/>
              </a:buClr>
              <a:buSzPts val="4000"/>
              <a:buFont typeface="Verdana"/>
              <a:buNone/>
              <a:defRPr sz="4000" b="1"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963084" y="2906713"/>
            <a:ext cx="10363200" cy="1500300"/>
          </a:xfrm>
          <a:prstGeom prst="rect">
            <a:avLst/>
          </a:prstGeom>
          <a:noFill/>
          <a:ln>
            <a:noFill/>
          </a:ln>
        </p:spPr>
        <p:txBody>
          <a:bodyPr spcFirstLastPara="1" wrap="square" lIns="91425" tIns="45700" rIns="91425" bIns="45700" anchor="b" anchorCtr="0">
            <a:normAutofit/>
          </a:bodyPr>
          <a:lstStyle>
            <a:lvl1pPr marL="457200" lvl="0" indent="-228600" algn="l" rtl="0">
              <a:spcBef>
                <a:spcPts val="400"/>
              </a:spcBef>
              <a:spcAft>
                <a:spcPts val="0"/>
              </a:spcAft>
              <a:buClr>
                <a:srgbClr val="888888"/>
              </a:buClr>
              <a:buSzPts val="2000"/>
              <a:buNone/>
              <a:defRPr sz="2000">
                <a:solidFill>
                  <a:srgbClr val="888888"/>
                </a:solidFill>
              </a:defRPr>
            </a:lvl1pPr>
            <a:lvl2pPr marL="914400" lvl="1" indent="-228600" algn="l" rtl="0">
              <a:spcBef>
                <a:spcPts val="360"/>
              </a:spcBef>
              <a:spcAft>
                <a:spcPts val="0"/>
              </a:spcAft>
              <a:buClr>
                <a:srgbClr val="888888"/>
              </a:buClr>
              <a:buSzPts val="1800"/>
              <a:buNone/>
              <a:defRPr sz="1800">
                <a:solidFill>
                  <a:srgbClr val="888888"/>
                </a:solidFill>
              </a:defRPr>
            </a:lvl2pPr>
            <a:lvl3pPr marL="1371600" lvl="2" indent="-228600" algn="l" rtl="0">
              <a:spcBef>
                <a:spcPts val="320"/>
              </a:spcBef>
              <a:spcAft>
                <a:spcPts val="0"/>
              </a:spcAft>
              <a:buClr>
                <a:srgbClr val="888888"/>
              </a:buClr>
              <a:buSzPts val="1600"/>
              <a:buNone/>
              <a:defRPr sz="1600">
                <a:solidFill>
                  <a:srgbClr val="888888"/>
                </a:solidFill>
              </a:defRPr>
            </a:lvl3pPr>
            <a:lvl4pPr marL="1828800" lvl="3" indent="-228600" algn="l" rtl="0">
              <a:spcBef>
                <a:spcPts val="280"/>
              </a:spcBef>
              <a:spcAft>
                <a:spcPts val="0"/>
              </a:spcAft>
              <a:buClr>
                <a:srgbClr val="888888"/>
              </a:buClr>
              <a:buSzPts val="1400"/>
              <a:buNone/>
              <a:defRPr sz="1400">
                <a:solidFill>
                  <a:srgbClr val="888888"/>
                </a:solidFill>
              </a:defRPr>
            </a:lvl4pPr>
            <a:lvl5pPr marL="2286000" lvl="4" indent="-228600" algn="l" rtl="0">
              <a:spcBef>
                <a:spcPts val="280"/>
              </a:spcBef>
              <a:spcAft>
                <a:spcPts val="0"/>
              </a:spcAft>
              <a:buClr>
                <a:srgbClr val="888888"/>
              </a:buClr>
              <a:buSzPts val="1400"/>
              <a:buNone/>
              <a:defRPr sz="1400">
                <a:solidFill>
                  <a:srgbClr val="888888"/>
                </a:solidFill>
              </a:defRPr>
            </a:lvl5pPr>
            <a:lvl6pPr marL="2743200" lvl="5" indent="-228600" algn="l" rtl="0">
              <a:spcBef>
                <a:spcPts val="280"/>
              </a:spcBef>
              <a:spcAft>
                <a:spcPts val="0"/>
              </a:spcAft>
              <a:buClr>
                <a:srgbClr val="888888"/>
              </a:buClr>
              <a:buSzPts val="1400"/>
              <a:buNone/>
              <a:defRPr sz="1400">
                <a:solidFill>
                  <a:srgbClr val="888888"/>
                </a:solidFill>
              </a:defRPr>
            </a:lvl6pPr>
            <a:lvl7pPr marL="3200400" lvl="6" indent="-228600" algn="l" rtl="0">
              <a:spcBef>
                <a:spcPts val="280"/>
              </a:spcBef>
              <a:spcAft>
                <a:spcPts val="0"/>
              </a:spcAft>
              <a:buClr>
                <a:srgbClr val="888888"/>
              </a:buClr>
              <a:buSzPts val="1400"/>
              <a:buNone/>
              <a:defRPr sz="1400">
                <a:solidFill>
                  <a:srgbClr val="888888"/>
                </a:solidFill>
              </a:defRPr>
            </a:lvl7pPr>
            <a:lvl8pPr marL="3657600" lvl="7" indent="-228600" algn="l" rtl="0">
              <a:spcBef>
                <a:spcPts val="280"/>
              </a:spcBef>
              <a:spcAft>
                <a:spcPts val="0"/>
              </a:spcAft>
              <a:buClr>
                <a:srgbClr val="888888"/>
              </a:buClr>
              <a:buSzPts val="1400"/>
              <a:buNone/>
              <a:defRPr sz="1400">
                <a:solidFill>
                  <a:srgbClr val="888888"/>
                </a:solidFill>
              </a:defRPr>
            </a:lvl8pPr>
            <a:lvl9pPr marL="4114800" lvl="8" indent="-228600" algn="l" rtl="0">
              <a:spcBef>
                <a:spcPts val="280"/>
              </a:spcBef>
              <a:spcAft>
                <a:spcPts val="0"/>
              </a:spcAft>
              <a:buClr>
                <a:srgbClr val="888888"/>
              </a:buClr>
              <a:buSzPts val="1400"/>
              <a:buNone/>
              <a:defRPr sz="1400">
                <a:solidFill>
                  <a:srgbClr val="888888"/>
                </a:solidFill>
              </a:defRPr>
            </a:lvl9pPr>
          </a:lstStyle>
          <a:p>
            <a:endParaRPr/>
          </a:p>
        </p:txBody>
      </p:sp>
      <p:sp>
        <p:nvSpPr>
          <p:cNvPr id="28" name="Google Shape;28;p4"/>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609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4" name="Google Shape;34;p5"/>
          <p:cNvSpPr txBox="1">
            <a:spLocks noGrp="1"/>
          </p:cNvSpPr>
          <p:nvPr>
            <p:ph type="body" idx="2"/>
          </p:nvPr>
        </p:nvSpPr>
        <p:spPr>
          <a:xfrm>
            <a:off x="6197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5" name="Google Shape;35;p5"/>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6" name="Google Shape;36;p5"/>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7" name="Google Shape;37;p5"/>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3860800" y="274638"/>
            <a:ext cx="77217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 name="Google Shape;49;p7"/>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0" name="Google Shape;50;p7"/>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1" name="Google Shape;51;p7"/>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52" name="Google Shape;52;p7" descr="C:\Users\AMMU\Desktop\Border.png"/>
          <p:cNvPicPr preferRelativeResize="0"/>
          <p:nvPr/>
        </p:nvPicPr>
        <p:blipFill rotWithShape="1">
          <a:blip r:embed="rId2">
            <a:alphaModFix/>
          </a:blip>
          <a:srcRect/>
          <a:stretch/>
        </p:blipFill>
        <p:spPr>
          <a:xfrm>
            <a:off x="2505209" y="139874"/>
            <a:ext cx="9686793" cy="69832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609602" y="273050"/>
            <a:ext cx="4011000" cy="11622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9" name="Google Shape;59;p9"/>
          <p:cNvSpPr txBox="1">
            <a:spLocks noGrp="1"/>
          </p:cNvSpPr>
          <p:nvPr>
            <p:ph type="body" idx="1"/>
          </p:nvPr>
        </p:nvSpPr>
        <p:spPr>
          <a:xfrm>
            <a:off x="4766733" y="273053"/>
            <a:ext cx="6815700" cy="5853000"/>
          </a:xfrm>
          <a:prstGeom prst="rect">
            <a:avLst/>
          </a:prstGeom>
          <a:noFill/>
          <a:ln>
            <a:noFill/>
          </a:ln>
        </p:spPr>
        <p:txBody>
          <a:bodyPr spcFirstLastPara="1" wrap="square" lIns="91425" tIns="45700" rIns="91425" bIns="45700" anchor="t" anchorCtr="0">
            <a:normAutofit/>
          </a:bodyPr>
          <a:lstStyle>
            <a:lvl1pPr marL="457200" lvl="0" indent="-431800" algn="l" rtl="0">
              <a:spcBef>
                <a:spcPts val="640"/>
              </a:spcBef>
              <a:spcAft>
                <a:spcPts val="0"/>
              </a:spcAft>
              <a:buClr>
                <a:schemeClr val="dk1"/>
              </a:buClr>
              <a:buSzPts val="3200"/>
              <a:buChar char="•"/>
              <a:defRPr sz="3200"/>
            </a:lvl1pPr>
            <a:lvl2pPr marL="914400" lvl="1" indent="-406400" algn="l" rtl="0">
              <a:spcBef>
                <a:spcPts val="560"/>
              </a:spcBef>
              <a:spcAft>
                <a:spcPts val="0"/>
              </a:spcAft>
              <a:buClr>
                <a:schemeClr val="dk1"/>
              </a:buClr>
              <a:buSzPts val="2800"/>
              <a:buChar char="–"/>
              <a:defRPr sz="2800"/>
            </a:lvl2pPr>
            <a:lvl3pPr marL="1371600" lvl="2" indent="-381000" algn="l" rtl="0">
              <a:spcBef>
                <a:spcPts val="480"/>
              </a:spcBef>
              <a:spcAft>
                <a:spcPts val="0"/>
              </a:spcAft>
              <a:buClr>
                <a:schemeClr val="dk1"/>
              </a:buClr>
              <a:buSzPts val="2400"/>
              <a:buChar char="•"/>
              <a:defRPr sz="2400"/>
            </a:lvl3pPr>
            <a:lvl4pPr marL="1828800" lvl="3" indent="-355600" algn="l" rtl="0">
              <a:spcBef>
                <a:spcPts val="400"/>
              </a:spcBef>
              <a:spcAft>
                <a:spcPts val="0"/>
              </a:spcAft>
              <a:buClr>
                <a:schemeClr val="dk1"/>
              </a:buClr>
              <a:buSzPts val="2000"/>
              <a:buChar char="–"/>
              <a:defRPr sz="2000"/>
            </a:lvl4pPr>
            <a:lvl5pPr marL="2286000" lvl="4" indent="-355600" algn="l" rtl="0">
              <a:spcBef>
                <a:spcPts val="400"/>
              </a:spcBef>
              <a:spcAft>
                <a:spcPts val="0"/>
              </a:spcAft>
              <a:buClr>
                <a:schemeClr val="dk1"/>
              </a:buClr>
              <a:buSzPts val="2000"/>
              <a:buChar char="»"/>
              <a:defRPr sz="2000"/>
            </a:lvl5pPr>
            <a:lvl6pPr marL="2743200" lvl="5" indent="-355600" algn="l" rtl="0">
              <a:spcBef>
                <a:spcPts val="400"/>
              </a:spcBef>
              <a:spcAft>
                <a:spcPts val="0"/>
              </a:spcAft>
              <a:buClr>
                <a:schemeClr val="dk1"/>
              </a:buClr>
              <a:buSzPts val="2000"/>
              <a:buChar char="•"/>
              <a:defRPr sz="2000"/>
            </a:lvl6pPr>
            <a:lvl7pPr marL="3200400" lvl="6" indent="-355600" algn="l" rtl="0">
              <a:spcBef>
                <a:spcPts val="400"/>
              </a:spcBef>
              <a:spcAft>
                <a:spcPts val="0"/>
              </a:spcAft>
              <a:buClr>
                <a:schemeClr val="dk1"/>
              </a:buClr>
              <a:buSzPts val="2000"/>
              <a:buChar char="•"/>
              <a:defRPr sz="2000"/>
            </a:lvl7pPr>
            <a:lvl8pPr marL="3657600" lvl="7" indent="-355600" algn="l" rtl="0">
              <a:spcBef>
                <a:spcPts val="400"/>
              </a:spcBef>
              <a:spcAft>
                <a:spcPts val="0"/>
              </a:spcAft>
              <a:buClr>
                <a:schemeClr val="dk1"/>
              </a:buClr>
              <a:buSzPts val="2000"/>
              <a:buChar char="•"/>
              <a:defRPr sz="2000"/>
            </a:lvl8pPr>
            <a:lvl9pPr marL="4114800" lvl="8" indent="-355600" algn="l" rtl="0">
              <a:spcBef>
                <a:spcPts val="400"/>
              </a:spcBef>
              <a:spcAft>
                <a:spcPts val="0"/>
              </a:spcAft>
              <a:buClr>
                <a:schemeClr val="dk1"/>
              </a:buClr>
              <a:buSzPts val="2000"/>
              <a:buChar char="•"/>
              <a:defRPr sz="2000"/>
            </a:lvl9pPr>
          </a:lstStyle>
          <a:p>
            <a:endParaRPr/>
          </a:p>
        </p:txBody>
      </p:sp>
      <p:sp>
        <p:nvSpPr>
          <p:cNvPr id="60" name="Google Shape;60;p9"/>
          <p:cNvSpPr txBox="1">
            <a:spLocks noGrp="1"/>
          </p:cNvSpPr>
          <p:nvPr>
            <p:ph type="body" idx="2"/>
          </p:nvPr>
        </p:nvSpPr>
        <p:spPr>
          <a:xfrm>
            <a:off x="609602" y="1435103"/>
            <a:ext cx="4011000" cy="46911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1" name="Google Shape;61;p9"/>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2" name="Google Shape;62;p9"/>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3" name="Google Shape;63;p9"/>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1"/>
        <p:cNvGrpSpPr/>
        <p:nvPr/>
      </p:nvGrpSpPr>
      <p:grpSpPr>
        <a:xfrm>
          <a:off x="0" y="0"/>
          <a:ext cx="0" cy="0"/>
          <a:chOff x="0" y="0"/>
          <a:chExt cx="0" cy="0"/>
        </a:xfrm>
      </p:grpSpPr>
      <p:sp>
        <p:nvSpPr>
          <p:cNvPr id="72" name="Google Shape;72;p1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3" name="Google Shape;73;p11"/>
          <p:cNvSpPr txBox="1">
            <a:spLocks noGrp="1"/>
          </p:cNvSpPr>
          <p:nvPr>
            <p:ph type="body" idx="1"/>
          </p:nvPr>
        </p:nvSpPr>
        <p:spPr>
          <a:xfrm rot="5400000">
            <a:off x="3670300" y="-1714499"/>
            <a:ext cx="4953000" cy="106680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74" name="Google Shape;74;p1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5" name="Google Shape;75;p1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6" name="Google Shape;76;p1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7"/>
        <p:cNvGrpSpPr/>
        <p:nvPr/>
      </p:nvGrpSpPr>
      <p:grpSpPr>
        <a:xfrm>
          <a:off x="0" y="0"/>
          <a:ext cx="0" cy="0"/>
          <a:chOff x="0" y="0"/>
          <a:chExt cx="0" cy="0"/>
        </a:xfrm>
      </p:grpSpPr>
      <p:sp>
        <p:nvSpPr>
          <p:cNvPr id="78" name="Google Shape;78;p12"/>
          <p:cNvSpPr txBox="1">
            <a:spLocks noGrp="1"/>
          </p:cNvSpPr>
          <p:nvPr>
            <p:ph type="title"/>
          </p:nvPr>
        </p:nvSpPr>
        <p:spPr>
          <a:xfrm rot="5400000">
            <a:off x="7285050" y="1828791"/>
            <a:ext cx="5851500" cy="27432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 name="Google Shape;79;p12"/>
          <p:cNvSpPr txBox="1">
            <a:spLocks noGrp="1"/>
          </p:cNvSpPr>
          <p:nvPr>
            <p:ph type="body" idx="1"/>
          </p:nvPr>
        </p:nvSpPr>
        <p:spPr>
          <a:xfrm rot="5400000">
            <a:off x="1697000" y="-812859"/>
            <a:ext cx="5851500" cy="8026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0" name="Google Shape;80;p1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1" name="Google Shape;81;p1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2" name="Google Shape;82;p1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FF0000"/>
              </a:buClr>
              <a:buSzPts val="2800"/>
              <a:buFont typeface="Verdana"/>
              <a:buNone/>
              <a:defRPr sz="2800" b="1" i="0" u="none" strike="noStrike" cap="none">
                <a:solidFill>
                  <a:srgbClr val="FF0000"/>
                </a:solidFill>
                <a:latin typeface="Verdana"/>
                <a:ea typeface="Verdana"/>
                <a:cs typeface="Verdana"/>
                <a:sym typeface="Verdana"/>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Verdana"/>
                <a:ea typeface="Verdana"/>
                <a:cs typeface="Verdana"/>
                <a:sym typeface="Verdana"/>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Verdana"/>
                <a:ea typeface="Verdana"/>
                <a:cs typeface="Verdana"/>
                <a:sym typeface="Verdana"/>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8" name="Google Shape;8;p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9" name="Google Shape;9;p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10" name="Google Shape;10;p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Verdana"/>
                <a:ea typeface="Verdana"/>
                <a:cs typeface="Verdana"/>
                <a:sym typeface="Verdana"/>
              </a:defRPr>
            </a:lvl1pPr>
            <a:lvl2pPr marL="0" marR="0" lvl="1" indent="0" algn="r" rtl="0">
              <a:spcBef>
                <a:spcPts val="0"/>
              </a:spcBef>
              <a:buNone/>
              <a:defRPr sz="1200" b="0" i="0" u="none" strike="noStrike" cap="none">
                <a:solidFill>
                  <a:srgbClr val="888888"/>
                </a:solidFill>
                <a:latin typeface="Verdana"/>
                <a:ea typeface="Verdana"/>
                <a:cs typeface="Verdana"/>
                <a:sym typeface="Verdana"/>
              </a:defRPr>
            </a:lvl2pPr>
            <a:lvl3pPr marL="0" marR="0" lvl="2" indent="0" algn="r" rtl="0">
              <a:spcBef>
                <a:spcPts val="0"/>
              </a:spcBef>
              <a:buNone/>
              <a:defRPr sz="1200" b="0" i="0" u="none" strike="noStrike" cap="none">
                <a:solidFill>
                  <a:srgbClr val="888888"/>
                </a:solidFill>
                <a:latin typeface="Verdana"/>
                <a:ea typeface="Verdana"/>
                <a:cs typeface="Verdana"/>
                <a:sym typeface="Verdana"/>
              </a:defRPr>
            </a:lvl3pPr>
            <a:lvl4pPr marL="0" marR="0" lvl="3" indent="0" algn="r" rtl="0">
              <a:spcBef>
                <a:spcPts val="0"/>
              </a:spcBef>
              <a:buNone/>
              <a:defRPr sz="1200" b="0" i="0" u="none" strike="noStrike" cap="none">
                <a:solidFill>
                  <a:srgbClr val="888888"/>
                </a:solidFill>
                <a:latin typeface="Verdana"/>
                <a:ea typeface="Verdana"/>
                <a:cs typeface="Verdana"/>
                <a:sym typeface="Verdana"/>
              </a:defRPr>
            </a:lvl4pPr>
            <a:lvl5pPr marL="0" marR="0" lvl="4" indent="0" algn="r" rtl="0">
              <a:spcBef>
                <a:spcPts val="0"/>
              </a:spcBef>
              <a:buNone/>
              <a:defRPr sz="1200" b="0" i="0" u="none" strike="noStrike" cap="none">
                <a:solidFill>
                  <a:srgbClr val="888888"/>
                </a:solidFill>
                <a:latin typeface="Verdana"/>
                <a:ea typeface="Verdana"/>
                <a:cs typeface="Verdana"/>
                <a:sym typeface="Verdana"/>
              </a:defRPr>
            </a:lvl5pPr>
            <a:lvl6pPr marL="0" marR="0" lvl="5" indent="0" algn="r" rtl="0">
              <a:spcBef>
                <a:spcPts val="0"/>
              </a:spcBef>
              <a:buNone/>
              <a:defRPr sz="1200" b="0" i="0" u="none" strike="noStrike" cap="none">
                <a:solidFill>
                  <a:srgbClr val="888888"/>
                </a:solidFill>
                <a:latin typeface="Verdana"/>
                <a:ea typeface="Verdana"/>
                <a:cs typeface="Verdana"/>
                <a:sym typeface="Verdana"/>
              </a:defRPr>
            </a:lvl6pPr>
            <a:lvl7pPr marL="0" marR="0" lvl="6" indent="0" algn="r" rtl="0">
              <a:spcBef>
                <a:spcPts val="0"/>
              </a:spcBef>
              <a:buNone/>
              <a:defRPr sz="1200" b="0" i="0" u="none" strike="noStrike" cap="none">
                <a:solidFill>
                  <a:srgbClr val="888888"/>
                </a:solidFill>
                <a:latin typeface="Verdana"/>
                <a:ea typeface="Verdana"/>
                <a:cs typeface="Verdana"/>
                <a:sym typeface="Verdana"/>
              </a:defRPr>
            </a:lvl7pPr>
            <a:lvl8pPr marL="0" marR="0" lvl="7" indent="0" algn="r" rtl="0">
              <a:spcBef>
                <a:spcPts val="0"/>
              </a:spcBef>
              <a:buNone/>
              <a:defRPr sz="1200" b="0" i="0" u="none" strike="noStrike" cap="none">
                <a:solidFill>
                  <a:srgbClr val="888888"/>
                </a:solidFill>
                <a:latin typeface="Verdana"/>
                <a:ea typeface="Verdana"/>
                <a:cs typeface="Verdana"/>
                <a:sym typeface="Verdana"/>
              </a:defRPr>
            </a:lvl8pPr>
            <a:lvl9pPr marL="0" marR="0" lvl="8" indent="0" algn="r" rtl="0">
              <a:spcBef>
                <a:spcPts val="0"/>
              </a:spcBef>
              <a:buNone/>
              <a:defRPr sz="1200" b="0" i="0" u="none" strike="noStrike" cap="none">
                <a:solidFill>
                  <a:srgbClr val="888888"/>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GB"/>
              <a:t>‹#›</a:t>
            </a:fld>
            <a:endParaRPr/>
          </a:p>
        </p:txBody>
      </p:sp>
      <p:cxnSp>
        <p:nvCxnSpPr>
          <p:cNvPr id="11" name="Google Shape;11;p1"/>
          <p:cNvCxnSpPr/>
          <p:nvPr/>
        </p:nvCxnSpPr>
        <p:spPr>
          <a:xfrm>
            <a:off x="812800" y="914400"/>
            <a:ext cx="10668000" cy="0"/>
          </a:xfrm>
          <a:prstGeom prst="straightConnector1">
            <a:avLst/>
          </a:prstGeom>
          <a:noFill/>
          <a:ln w="57150" cap="flat" cmpd="thickThin">
            <a:solidFill>
              <a:schemeClr val="dk1"/>
            </a:solidFill>
            <a:prstDash val="solid"/>
            <a:round/>
            <a:headEnd type="none" w="med" len="med"/>
            <a:tailEnd type="none" w="med" len="med"/>
          </a:ln>
        </p:spPr>
      </p:cxnSp>
      <p:pic>
        <p:nvPicPr>
          <p:cNvPr id="12" name="Google Shape;12;p1"/>
          <p:cNvPicPr preferRelativeResize="0"/>
          <p:nvPr/>
        </p:nvPicPr>
        <p:blipFill rotWithShape="1">
          <a:blip r:embed="rId10">
            <a:alphaModFix/>
          </a:blip>
          <a:srcRect b="18046"/>
          <a:stretch/>
        </p:blipFill>
        <p:spPr>
          <a:xfrm>
            <a:off x="0" y="5991366"/>
            <a:ext cx="12192001" cy="86663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7" r:id="rId7"/>
    <p:sldLayoutId id="214748365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www.researchgate.net/publication/378223352_A_SURVEY_ON_IMPORTANCE_OF_CULTURAL_HERITAGE" TargetMode="External"/><Relationship Id="rId7" Type="http://schemas.openxmlformats.org/officeDocument/2006/relationships/hyperlink" Target="https://www.aiu.ac.in/documents/AIU_Publications/AIU%20Books/Indian%20Higher%20Eduaction%20Heritage.pdf" TargetMode="External"/><Relationship Id="rId2" Type="http://schemas.openxmlformats.org/officeDocument/2006/relationships/hyperlink" Target="https://ddceutkal.ac.in/Syllabus/MA_history/paper-8-N.pdf?utm_source=chatgpt.com" TargetMode="External"/><Relationship Id="rId1" Type="http://schemas.openxmlformats.org/officeDocument/2006/relationships/slideLayout" Target="../slideLayouts/slideLayout2.xml"/><Relationship Id="rId6" Type="http://schemas.openxmlformats.org/officeDocument/2006/relationships/hyperlink" Target="https://www.niti.gov.in/sites/default/files/2023-03/ImprovingHeritageManagement-in-India.pdf?utm_source=chatgpt.com" TargetMode="External"/><Relationship Id="rId5" Type="http://schemas.openxmlformats.org/officeDocument/2006/relationships/hyperlink" Target="https://files.eric.ed.gov/fulltext/EJ1062326.pdf?utm_source=chatgpt.com" TargetMode="External"/><Relationship Id="rId4" Type="http://schemas.openxmlformats.org/officeDocument/2006/relationships/hyperlink" Target="https://ijrpr.com/uploads/V4ISSUE7/IJRPR15382.pdf"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ijirl.com/wp-content/uploads/2023/01/CULTURAL-HERITAGE-POLICIES-IN-INDIA-AN-OVERVIEW.pdf" TargetMode="External"/><Relationship Id="rId2" Type="http://schemas.openxmlformats.org/officeDocument/2006/relationships/hyperlink" Target="https://www.ijraset.com/best-journal/cultural-heritage-and-traditional-of-india" TargetMode="External"/><Relationship Id="rId1" Type="http://schemas.openxmlformats.org/officeDocument/2006/relationships/slideLayout" Target="../slideLayouts/slideLayout2.xml"/><Relationship Id="rId5" Type="http://schemas.openxmlformats.org/officeDocument/2006/relationships/hyperlink" Target="https://www.eeas.europa.eu/sites/default/files/eu-cultural_heritage_31-05-2019.pdf?utm_source=chatgpt.com" TargetMode="External"/><Relationship Id="rId4" Type="http://schemas.openxmlformats.org/officeDocument/2006/relationships/hyperlink" Target="https://www.indiaculture.gov.in/national-list-intangible-cultural-heritage-ich?utm_source=chatgpt.com" TargetMode="External"/></Relationships>
</file>

<file path=ppt/slides/_rels/slide6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790469" y="1069102"/>
            <a:ext cx="10363200" cy="962898"/>
          </a:xfrm>
          <a:prstGeom prst="rect">
            <a:avLst/>
          </a:prstGeom>
          <a:noFill/>
          <a:ln>
            <a:noFill/>
          </a:ln>
        </p:spPr>
        <p:txBody>
          <a:bodyPr spcFirstLastPara="1" wrap="square" lIns="91425" tIns="45700" rIns="91425" bIns="45700" anchor="ctr" anchorCtr="0">
            <a:noAutofit/>
          </a:bodyPr>
          <a:lstStyle/>
          <a:p>
            <a:pPr lvl="0" algn="ctr"/>
            <a:r>
              <a:rPr lang="en-US" sz="2400" dirty="0">
                <a:solidFill>
                  <a:schemeClr val="bg2">
                    <a:lumMod val="75000"/>
                  </a:schemeClr>
                </a:solidFill>
              </a:rPr>
              <a:t>Ideas that showcase the rich cultural heritage and traditions of India</a:t>
            </a:r>
            <a:endParaRPr sz="2400" dirty="0">
              <a:solidFill>
                <a:schemeClr val="bg2">
                  <a:lumMod val="75000"/>
                </a:schemeClr>
              </a:solidFill>
              <a:latin typeface="Cambria" panose="02040503050406030204" pitchFamily="18" charset="0"/>
              <a:ea typeface="Cambria" panose="02040503050406030204" pitchFamily="18" charset="0"/>
            </a:endParaRPr>
          </a:p>
        </p:txBody>
      </p:sp>
      <p:sp>
        <p:nvSpPr>
          <p:cNvPr id="88" name="Google Shape;88;p13"/>
          <p:cNvSpPr txBox="1">
            <a:spLocks noGrp="1"/>
          </p:cNvSpPr>
          <p:nvPr>
            <p:ph type="subTitle" idx="1"/>
          </p:nvPr>
        </p:nvSpPr>
        <p:spPr>
          <a:xfrm>
            <a:off x="790468" y="2045352"/>
            <a:ext cx="4391131" cy="552300"/>
          </a:xfrm>
          <a:prstGeom prst="rect">
            <a:avLst/>
          </a:prstGeom>
          <a:noFill/>
          <a:ln>
            <a:noFill/>
          </a:ln>
        </p:spPr>
        <p:txBody>
          <a:bodyPr spcFirstLastPara="1" wrap="square" lIns="91425" tIns="45700" rIns="91425" bIns="45700" anchor="t" anchorCtr="0">
            <a:normAutofit/>
          </a:bodyPr>
          <a:lstStyle/>
          <a:p>
            <a:pPr marL="0" lvl="0" indent="0" algn="l">
              <a:spcBef>
                <a:spcPts val="0"/>
              </a:spcBef>
            </a:pPr>
            <a:r>
              <a:rPr lang="en-GB" sz="1800" dirty="0">
                <a:latin typeface="Cambria" panose="02040503050406030204" pitchFamily="18" charset="0"/>
                <a:ea typeface="Cambria" panose="02040503050406030204" pitchFamily="18" charset="0"/>
              </a:rPr>
              <a:t>Batch Number: </a:t>
            </a:r>
            <a:r>
              <a:rPr lang="en-IN" sz="1800" b="0" dirty="0"/>
              <a:t>PSCS_152</a:t>
            </a:r>
            <a:endParaRPr sz="1800" dirty="0">
              <a:latin typeface="Cambria" panose="02040503050406030204" pitchFamily="18" charset="0"/>
              <a:ea typeface="Cambria" panose="02040503050406030204" pitchFamily="18" charset="0"/>
            </a:endParaRPr>
          </a:p>
        </p:txBody>
      </p:sp>
      <p:sp>
        <p:nvSpPr>
          <p:cNvPr id="90" name="Google Shape;90;p13"/>
          <p:cNvSpPr txBox="1"/>
          <p:nvPr/>
        </p:nvSpPr>
        <p:spPr>
          <a:xfrm>
            <a:off x="6480195" y="2513340"/>
            <a:ext cx="5514300" cy="2020560"/>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rgbClr val="17365D"/>
              </a:buClr>
              <a:buSzPts val="2000"/>
              <a:buFont typeface="Arial"/>
              <a:buNone/>
            </a:pPr>
            <a:r>
              <a:rPr lang="en-GB" sz="1800" b="1" i="0" u="none" strike="noStrike" cap="none" dirty="0">
                <a:solidFill>
                  <a:srgbClr val="17365D"/>
                </a:solidFill>
                <a:latin typeface="Cambria" panose="02040503050406030204" pitchFamily="18" charset="0"/>
                <a:ea typeface="Cambria" panose="02040503050406030204" pitchFamily="18" charset="0"/>
                <a:cs typeface="Verdana"/>
                <a:sym typeface="Verdana"/>
              </a:rPr>
              <a:t>Under the Supervision of,</a:t>
            </a:r>
            <a:endParaRPr sz="1800" dirty="0">
              <a:latin typeface="Cambria" panose="02040503050406030204" pitchFamily="18" charset="0"/>
              <a:ea typeface="Cambria" panose="02040503050406030204" pitchFamily="18" charset="0"/>
            </a:endParaRPr>
          </a:p>
          <a:p>
            <a:pPr marL="0" marR="0" lvl="0" indent="0" algn="ctr"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Dr./Mr./Ms./Prof</a:t>
            </a:r>
            <a:r>
              <a:rPr lang="en-GB" sz="1700" b="1" dirty="0">
                <a:solidFill>
                  <a:srgbClr val="17365D"/>
                </a:solidFill>
                <a:latin typeface="Cambria" panose="02040503050406030204" pitchFamily="18" charset="0"/>
                <a:ea typeface="Cambria" panose="02040503050406030204" pitchFamily="18" charset="0"/>
                <a:cs typeface="Verdana"/>
                <a:sym typeface="Verdana"/>
              </a:rPr>
              <a:t>.</a:t>
            </a: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 Dr.Afroz Pasha ,</a:t>
            </a:r>
            <a:r>
              <a:rPr lang="en-GB" sz="1700" b="1" i="0" u="none" strike="noStrike" cap="none" dirty="0" err="1">
                <a:solidFill>
                  <a:srgbClr val="17365D"/>
                </a:solidFill>
                <a:latin typeface="Cambria" panose="02040503050406030204" pitchFamily="18" charset="0"/>
                <a:ea typeface="Cambria" panose="02040503050406030204" pitchFamily="18" charset="0"/>
                <a:cs typeface="Verdana"/>
                <a:sym typeface="Verdana"/>
              </a:rPr>
              <a:t>Dr.Praveena</a:t>
            </a: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 K N</a:t>
            </a:r>
            <a:endParaRPr sz="1700"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Professor / Associate Professor / Assistant Professor</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School of Computer Science and Engineering</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Presidency University</a:t>
            </a:r>
            <a:endParaRPr dirty="0">
              <a:latin typeface="Cambria" panose="02040503050406030204" pitchFamily="18" charset="0"/>
              <a:ea typeface="Cambria" panose="02040503050406030204" pitchFamily="18" charset="0"/>
            </a:endParaRPr>
          </a:p>
          <a:p>
            <a:pPr marL="0" marR="0" lvl="0" indent="0" algn="l"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graphicFrame>
        <p:nvGraphicFramePr>
          <p:cNvPr id="89" name="Google Shape;89;p13"/>
          <p:cNvGraphicFramePr/>
          <p:nvPr>
            <p:extLst>
              <p:ext uri="{D42A27DB-BD31-4B8C-83A1-F6EECF244321}">
                <p14:modId xmlns:p14="http://schemas.microsoft.com/office/powerpoint/2010/main" val="2608266188"/>
              </p:ext>
            </p:extLst>
          </p:nvPr>
        </p:nvGraphicFramePr>
        <p:xfrm>
          <a:off x="394727" y="2513341"/>
          <a:ext cx="5927415" cy="2164049"/>
        </p:xfrm>
        <a:graphic>
          <a:graphicData uri="http://schemas.openxmlformats.org/drawingml/2006/table">
            <a:tbl>
              <a:tblPr firstRow="1" bandRow="1">
                <a:noFill/>
                <a:tableStyleId>{57690726-49DA-4552-BDEB-330DD8EA8BD9}</a:tableStyleId>
              </a:tblPr>
              <a:tblGrid>
                <a:gridCol w="2124736">
                  <a:extLst>
                    <a:ext uri="{9D8B030D-6E8A-4147-A177-3AD203B41FA5}">
                      <a16:colId xmlns:a16="http://schemas.microsoft.com/office/drawing/2014/main" val="20000"/>
                    </a:ext>
                  </a:extLst>
                </a:gridCol>
                <a:gridCol w="3802679">
                  <a:extLst>
                    <a:ext uri="{9D8B030D-6E8A-4147-A177-3AD203B41FA5}">
                      <a16:colId xmlns:a16="http://schemas.microsoft.com/office/drawing/2014/main" val="20001"/>
                    </a:ext>
                  </a:extLst>
                </a:gridCol>
              </a:tblGrid>
              <a:tr h="250208">
                <a:tc>
                  <a:txBody>
                    <a:bodyPr/>
                    <a:lstStyle/>
                    <a:p>
                      <a:pPr marL="0" marR="0" lvl="1" indent="0" algn="ctr" rtl="0">
                        <a:spcBef>
                          <a:spcPts val="0"/>
                        </a:spcBef>
                        <a:spcAft>
                          <a:spcPts val="0"/>
                        </a:spcAft>
                        <a:buNone/>
                      </a:pPr>
                      <a:r>
                        <a:rPr lang="en-GB" sz="1800" b="1" u="none" strike="noStrike" cap="none" dirty="0">
                          <a:solidFill>
                            <a:srgbClr val="17365D"/>
                          </a:solidFill>
                        </a:rPr>
                        <a:t>Roll Number</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GB" sz="1800" b="1" u="none" strike="noStrike" cap="none" dirty="0">
                          <a:solidFill>
                            <a:srgbClr val="17365D"/>
                          </a:solidFill>
                        </a:rPr>
                        <a:t>Student Name</a:t>
                      </a:r>
                      <a:endParaRPr sz="1800" b="1" u="none" strike="noStrike" cap="none" dirty="0">
                        <a:solidFill>
                          <a:srgbClr val="17365D"/>
                        </a:solidFill>
                      </a:endParaRP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250208">
                <a:tc>
                  <a:txBody>
                    <a:bodyPr/>
                    <a:lstStyle/>
                    <a:p>
                      <a:pPr marL="0" marR="0" lvl="0" indent="0" algn="ctr" rtl="0">
                        <a:spcBef>
                          <a:spcPts val="0"/>
                        </a:spcBef>
                        <a:spcAft>
                          <a:spcPts val="0"/>
                        </a:spcAft>
                        <a:buFont typeface="+mj-l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289228">
                <a:tc>
                  <a:txBody>
                    <a:bodyPr/>
                    <a:lstStyle/>
                    <a:p>
                      <a:pPr marL="0" marR="0" lvl="0" indent="0" algn="ctr" rtl="0">
                        <a:spcBef>
                          <a:spcPts val="0"/>
                        </a:spcBef>
                        <a:spcAft>
                          <a:spcPts val="0"/>
                        </a:spcAft>
                        <a:buNone/>
                      </a:pPr>
                      <a:r>
                        <a:rPr lang="en-US" sz="1600" b="1" u="none" strike="noStrike" cap="none" dirty="0"/>
                        <a:t>20221CAI0025</a:t>
                      </a:r>
                      <a:endParaRPr sz="1600" b="1"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sz="1600" b="1" u="none" strike="noStrike" cap="none" dirty="0"/>
                        <a:t>K PAVAN KUMAR</a:t>
                      </a:r>
                      <a:endParaRPr sz="1600" b="1"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396159">
                <a:tc>
                  <a:txBody>
                    <a:bodyPr/>
                    <a:lstStyle/>
                    <a:p>
                      <a:pPr marL="0" marR="0" lvl="0" indent="0" algn="ctr" rtl="0">
                        <a:spcBef>
                          <a:spcPts val="0"/>
                        </a:spcBef>
                        <a:spcAft>
                          <a:spcPts val="0"/>
                        </a:spcAft>
                        <a:buNone/>
                      </a:pPr>
                      <a:r>
                        <a:rPr lang="en-US" sz="1600" b="1" u="none" strike="noStrike" cap="none" dirty="0"/>
                        <a:t>20221CAI0067</a:t>
                      </a:r>
                      <a:endParaRPr sz="1600" b="1"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b="1" u="none" strike="noStrike" cap="none" dirty="0"/>
                        <a:t>HARSHA PRIYA  REDDY        </a:t>
                      </a:r>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229358">
                <a:tc>
                  <a:txBody>
                    <a:bodyPr/>
                    <a:lstStyle/>
                    <a:p>
                      <a:pPr marL="0" marR="0" lvl="0" indent="0" algn="ctr" rtl="0">
                        <a:spcBef>
                          <a:spcPts val="0"/>
                        </a:spcBef>
                        <a:spcAft>
                          <a:spcPts val="0"/>
                        </a:spcAft>
                        <a:buNone/>
                      </a:pPr>
                      <a:r>
                        <a:rPr lang="en-US" sz="1600" b="1" u="none" strike="noStrike" cap="none" dirty="0"/>
                        <a:t>20221CAI0062</a:t>
                      </a:r>
                      <a:endParaRPr sz="1600" b="1"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1600" b="1" u="none" strike="noStrike" cap="none" dirty="0"/>
                        <a:t>    MOHAMMED FAWAZ SHERIFF</a:t>
                      </a:r>
                      <a:endParaRPr sz="1600" b="1"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250208">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800" u="none" strike="noStrike" cap="none" dirty="0"/>
                    </a:p>
                  </a:txBody>
                  <a:tcPr marL="91450" marR="914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91" name="Google Shape;91;p13"/>
          <p:cNvSpPr txBox="1"/>
          <p:nvPr/>
        </p:nvSpPr>
        <p:spPr>
          <a:xfrm>
            <a:off x="2832225" y="136441"/>
            <a:ext cx="5498973" cy="72937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17365D"/>
              </a:buClr>
              <a:buSzPct val="100000"/>
              <a:buFont typeface="Arial"/>
              <a:buNone/>
            </a:pPr>
            <a:r>
              <a:rPr lang="en-GB" sz="1800" b="1" dirty="0">
                <a:solidFill>
                  <a:srgbClr val="17365D"/>
                </a:solidFill>
                <a:latin typeface="Cambria" panose="02040503050406030204" pitchFamily="18" charset="0"/>
                <a:ea typeface="Cambria" panose="02040503050406030204" pitchFamily="18" charset="0"/>
                <a:cs typeface="Verdana"/>
                <a:sym typeface="Verdana"/>
              </a:rPr>
              <a:t>CSE7101-</a:t>
            </a:r>
            <a:r>
              <a:rPr lang="en-GB" sz="1800" b="1" i="0" u="none" strike="noStrike" cap="none" dirty="0">
                <a:solidFill>
                  <a:srgbClr val="17365D"/>
                </a:solidFill>
                <a:latin typeface="Cambria" panose="02040503050406030204" pitchFamily="18" charset="0"/>
                <a:ea typeface="Cambria" panose="02040503050406030204" pitchFamily="18" charset="0"/>
                <a:cs typeface="Verdana"/>
                <a:sym typeface="Verdana"/>
              </a:rPr>
              <a:t> Capstone Project</a:t>
            </a:r>
            <a:endParaRPr sz="1800" dirty="0">
              <a:latin typeface="Cambria" panose="02040503050406030204" pitchFamily="18" charset="0"/>
              <a:ea typeface="Cambria" panose="02040503050406030204" pitchFamily="18" charset="0"/>
            </a:endParaRPr>
          </a:p>
          <a:p>
            <a:pPr marL="0" marR="0" lvl="0" indent="0" algn="ctr" rtl="0">
              <a:spcBef>
                <a:spcPts val="310"/>
              </a:spcBef>
              <a:spcAft>
                <a:spcPts val="0"/>
              </a:spcAft>
              <a:buClr>
                <a:srgbClr val="17365D"/>
              </a:buClr>
              <a:buSzPct val="100000"/>
              <a:buFont typeface="Arial"/>
              <a:buNone/>
            </a:pPr>
            <a:r>
              <a:rPr lang="en-GB" sz="1800" b="1" i="0" u="none" strike="noStrike" cap="none" dirty="0">
                <a:solidFill>
                  <a:srgbClr val="17365D"/>
                </a:solidFill>
                <a:latin typeface="Cambria" panose="02040503050406030204" pitchFamily="18" charset="0"/>
                <a:ea typeface="Cambria" panose="02040503050406030204" pitchFamily="18" charset="0"/>
                <a:cs typeface="Verdana"/>
                <a:sym typeface="Verdana"/>
              </a:rPr>
              <a:t>Review-5</a:t>
            </a:r>
            <a:endParaRPr sz="18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sp>
        <p:nvSpPr>
          <p:cNvPr id="8" name="Google Shape;91;p13"/>
          <p:cNvSpPr txBox="1"/>
          <p:nvPr/>
        </p:nvSpPr>
        <p:spPr>
          <a:xfrm>
            <a:off x="0" y="4826001"/>
            <a:ext cx="12249915" cy="962898"/>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Clr>
                <a:srgbClr val="17365D"/>
              </a:buClr>
              <a:buSzPct val="100000"/>
              <a:buFont typeface="Arial"/>
              <a:buNone/>
            </a:pPr>
            <a:r>
              <a:rPr lang="en-US" sz="18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B.Tech (</a:t>
            </a:r>
            <a:r>
              <a:rPr lang="en-US" sz="1800" b="1" dirty="0">
                <a:solidFill>
                  <a:schemeClr val="accent1"/>
                </a:solidFill>
                <a:latin typeface="Cambria" panose="02040503050406030204" pitchFamily="18" charset="0"/>
                <a:ea typeface="Cambria" panose="02040503050406030204" pitchFamily="18" charset="0"/>
                <a:cs typeface="Verdana"/>
                <a:sym typeface="Verdana"/>
              </a:rPr>
              <a:t>CAI</a:t>
            </a:r>
            <a:r>
              <a:rPr lang="en-US" sz="18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a:t>
            </a:r>
          </a:p>
          <a:p>
            <a:pPr marL="0" marR="0" lvl="0" indent="0" rtl="0">
              <a:spcBef>
                <a:spcPts val="0"/>
              </a:spcBef>
              <a:spcAft>
                <a:spcPts val="0"/>
              </a:spcAft>
              <a:buClr>
                <a:srgbClr val="17365D"/>
              </a:buClr>
              <a:buSzPct val="100000"/>
              <a:buFont typeface="Arial"/>
              <a:buNone/>
            </a:pPr>
            <a:r>
              <a:rPr lang="en-US" sz="1800" b="1" dirty="0">
                <a:solidFill>
                  <a:schemeClr val="accent1"/>
                </a:solidFill>
                <a:latin typeface="Cambria" panose="02040503050406030204" pitchFamily="18" charset="0"/>
                <a:ea typeface="Cambria" panose="02040503050406030204" pitchFamily="18" charset="0"/>
                <a:cs typeface="Verdana"/>
                <a:sym typeface="Verdana"/>
              </a:rPr>
              <a:t>Name of the HoD: </a:t>
            </a:r>
            <a:r>
              <a:rPr lang="en-US" sz="1800" b="1" dirty="0">
                <a:solidFill>
                  <a:srgbClr val="FF0000"/>
                </a:solidFill>
                <a:latin typeface="Cambria" panose="02040503050406030204" pitchFamily="18" charset="0"/>
                <a:ea typeface="Cambria" panose="02040503050406030204" pitchFamily="18" charset="0"/>
                <a:cs typeface="Verdana"/>
                <a:sym typeface="Verdana"/>
              </a:rPr>
              <a:t>Dr.Zaffar Ali Khan</a:t>
            </a:r>
          </a:p>
          <a:p>
            <a:pPr lvl="0">
              <a:buClr>
                <a:srgbClr val="17365D"/>
              </a:buClr>
              <a:buSzPct val="100000"/>
            </a:pPr>
            <a:r>
              <a:rPr lang="en-US" sz="18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Project Coordinator: </a:t>
            </a:r>
            <a:r>
              <a:rPr lang="en-US" sz="1800" b="1" i="0" u="none" strike="noStrike" cap="none" dirty="0">
                <a:solidFill>
                  <a:srgbClr val="FF0000"/>
                </a:solidFill>
                <a:latin typeface="Cambria" panose="02040503050406030204" pitchFamily="18" charset="0"/>
                <a:ea typeface="Cambria" panose="02040503050406030204" pitchFamily="18" charset="0"/>
                <a:cs typeface="Verdana"/>
                <a:sym typeface="Verdana"/>
              </a:rPr>
              <a:t>Dr.Afroz Pasha and Dr.Praveena K N</a:t>
            </a:r>
            <a:endParaRPr lang="en-US" sz="1800" b="1" dirty="0">
              <a:solidFill>
                <a:srgbClr val="FF0000"/>
              </a:solidFill>
              <a:latin typeface="Cambria" panose="02040503050406030204" pitchFamily="18" charset="0"/>
              <a:ea typeface="Cambria" panose="02040503050406030204" pitchFamily="18" charset="0"/>
              <a:cs typeface="Verdana"/>
              <a:sym typeface="Verdan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9EFC5-A3AB-7C97-A179-7F9F93D392FB}"/>
              </a:ext>
            </a:extLst>
          </p:cNvPr>
          <p:cNvSpPr>
            <a:spLocks noGrp="1"/>
          </p:cNvSpPr>
          <p:nvPr>
            <p:ph type="title"/>
          </p:nvPr>
        </p:nvSpPr>
        <p:spPr/>
        <p:txBody>
          <a:bodyPr/>
          <a:lstStyle/>
          <a:p>
            <a:r>
              <a:rPr lang="en-IN" dirty="0"/>
              <a:t>Module Connectivity</a:t>
            </a:r>
          </a:p>
        </p:txBody>
      </p:sp>
      <p:sp>
        <p:nvSpPr>
          <p:cNvPr id="3" name="Text Placeholder 2">
            <a:extLst>
              <a:ext uri="{FF2B5EF4-FFF2-40B4-BE49-F238E27FC236}">
                <a16:creationId xmlns:a16="http://schemas.microsoft.com/office/drawing/2014/main" id="{DD7DCB42-FFF9-B216-D1BE-50472E39A833}"/>
              </a:ext>
            </a:extLst>
          </p:cNvPr>
          <p:cNvSpPr>
            <a:spLocks noGrp="1"/>
          </p:cNvSpPr>
          <p:nvPr>
            <p:ph type="body" idx="1"/>
          </p:nvPr>
        </p:nvSpPr>
        <p:spPr/>
        <p:txBody>
          <a:bodyPr/>
          <a:lstStyle/>
          <a:p>
            <a:endParaRPr lang="en-IN" dirty="0"/>
          </a:p>
        </p:txBody>
      </p:sp>
      <p:pic>
        <p:nvPicPr>
          <p:cNvPr id="7" name="Picture 6">
            <a:extLst>
              <a:ext uri="{FF2B5EF4-FFF2-40B4-BE49-F238E27FC236}">
                <a16:creationId xmlns:a16="http://schemas.microsoft.com/office/drawing/2014/main" id="{FFBEAFB5-E088-2BA7-775F-EB48111EDDC3}"/>
              </a:ext>
            </a:extLst>
          </p:cNvPr>
          <p:cNvPicPr>
            <a:picLocks noChangeAspect="1"/>
          </p:cNvPicPr>
          <p:nvPr/>
        </p:nvPicPr>
        <p:blipFill>
          <a:blip r:embed="rId2"/>
          <a:stretch>
            <a:fillRect/>
          </a:stretch>
        </p:blipFill>
        <p:spPr>
          <a:xfrm rot="16200000">
            <a:off x="3312080" y="-1277620"/>
            <a:ext cx="4729478" cy="9570720"/>
          </a:xfrm>
          <a:prstGeom prst="rect">
            <a:avLst/>
          </a:prstGeom>
        </p:spPr>
      </p:pic>
    </p:spTree>
    <p:extLst>
      <p:ext uri="{BB962C8B-B14F-4D97-AF65-F5344CB8AC3E}">
        <p14:creationId xmlns:p14="http://schemas.microsoft.com/office/powerpoint/2010/main" val="2193963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893FB-C5E6-EA99-6111-BDF21C4D9FE0}"/>
              </a:ext>
            </a:extLst>
          </p:cNvPr>
          <p:cNvSpPr>
            <a:spLocks noGrp="1"/>
          </p:cNvSpPr>
          <p:nvPr>
            <p:ph type="title"/>
          </p:nvPr>
        </p:nvSpPr>
        <p:spPr/>
        <p:txBody>
          <a:bodyPr/>
          <a:lstStyle/>
          <a:p>
            <a:r>
              <a:rPr lang="en-IN" dirty="0"/>
              <a:t>Module Connectivity</a:t>
            </a:r>
          </a:p>
        </p:txBody>
      </p:sp>
      <p:sp>
        <p:nvSpPr>
          <p:cNvPr id="3" name="Text Placeholder 2">
            <a:extLst>
              <a:ext uri="{FF2B5EF4-FFF2-40B4-BE49-F238E27FC236}">
                <a16:creationId xmlns:a16="http://schemas.microsoft.com/office/drawing/2014/main" id="{CA6BDBB1-BA4A-5A50-66F5-59FCB34514F3}"/>
              </a:ext>
            </a:extLst>
          </p:cNvPr>
          <p:cNvSpPr>
            <a:spLocks noGrp="1"/>
          </p:cNvSpPr>
          <p:nvPr>
            <p:ph type="body" idx="1"/>
          </p:nvPr>
        </p:nvSpPr>
        <p:spPr/>
        <p:txBody>
          <a:bodyPr>
            <a:normAutofit/>
          </a:bodyPr>
          <a:lstStyle/>
          <a:p>
            <a:pPr marL="76200" indent="0">
              <a:buNone/>
            </a:pPr>
            <a:r>
              <a:rPr lang="en-US" sz="2000" b="1" dirty="0"/>
              <a:t>Navigation Links to Content Modules:</a:t>
            </a:r>
            <a:endParaRPr lang="en-US" sz="2000" dirty="0"/>
          </a:p>
          <a:p>
            <a:r>
              <a:rPr lang="en-US" sz="1900" b="1" dirty="0"/>
              <a:t>Mechanism:</a:t>
            </a:r>
            <a:r>
              <a:rPr lang="en-US" sz="1900" dirty="0"/>
              <a:t> A </a:t>
            </a:r>
            <a:r>
              <a:rPr lang="en-US" sz="1900" b="1" dirty="0"/>
              <a:t>JavaScript-driven navigation engine</a:t>
            </a:r>
            <a:r>
              <a:rPr lang="en-US" sz="1900" dirty="0"/>
              <a:t> listens for clicks on the main menu links (e.g., "Heritage Tours," "Painting &amp; Folk Arts").</a:t>
            </a:r>
          </a:p>
          <a:p>
            <a:r>
              <a:rPr lang="en-US" sz="1900" b="1" dirty="0"/>
              <a:t>Action:</a:t>
            </a:r>
            <a:r>
              <a:rPr lang="en-US" sz="1900" dirty="0"/>
              <a:t> When a link is clicked, a JavaScript function is triggered that </a:t>
            </a:r>
            <a:r>
              <a:rPr lang="en-US" sz="1900" b="1" dirty="0"/>
              <a:t>hides the currently visible module</a:t>
            </a:r>
            <a:r>
              <a:rPr lang="en-US" sz="1900" dirty="0"/>
              <a:t> and </a:t>
            </a:r>
            <a:r>
              <a:rPr lang="en-US" sz="1900" b="1" dirty="0"/>
              <a:t>shows the selected module</a:t>
            </a:r>
            <a:r>
              <a:rPr lang="en-US" sz="1900" dirty="0"/>
              <a:t> by manipulating CSS properties like display.</a:t>
            </a:r>
          </a:p>
          <a:p>
            <a:r>
              <a:rPr lang="en-US" sz="1900" b="1" dirty="0"/>
              <a:t>Result:</a:t>
            </a:r>
            <a:r>
              <a:rPr lang="en-US" sz="1900" dirty="0"/>
              <a:t> This provides a </a:t>
            </a:r>
            <a:r>
              <a:rPr lang="en-US" sz="1900" b="1" dirty="0"/>
              <a:t>fast, responsive, and seamless user experience</a:t>
            </a:r>
            <a:r>
              <a:rPr lang="en-US" sz="1900" dirty="0"/>
              <a:t> without requiring a full page reload for transitions.</a:t>
            </a:r>
          </a:p>
        </p:txBody>
      </p:sp>
    </p:spTree>
    <p:extLst>
      <p:ext uri="{BB962C8B-B14F-4D97-AF65-F5344CB8AC3E}">
        <p14:creationId xmlns:p14="http://schemas.microsoft.com/office/powerpoint/2010/main" val="4414920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B20F7-06FB-C037-2577-EF6C3A509878}"/>
              </a:ext>
            </a:extLst>
          </p:cNvPr>
          <p:cNvSpPr>
            <a:spLocks noGrp="1"/>
          </p:cNvSpPr>
          <p:nvPr>
            <p:ph type="title"/>
          </p:nvPr>
        </p:nvSpPr>
        <p:spPr>
          <a:xfrm>
            <a:off x="812800" y="264806"/>
            <a:ext cx="10668000" cy="487500"/>
          </a:xfrm>
        </p:spPr>
        <p:txBody>
          <a:bodyPr/>
          <a:lstStyle/>
          <a:p>
            <a:r>
              <a:rPr lang="en-IN" dirty="0"/>
              <a:t>Module Connectivity</a:t>
            </a:r>
          </a:p>
        </p:txBody>
      </p:sp>
      <p:sp>
        <p:nvSpPr>
          <p:cNvPr id="3" name="Text Placeholder 2">
            <a:extLst>
              <a:ext uri="{FF2B5EF4-FFF2-40B4-BE49-F238E27FC236}">
                <a16:creationId xmlns:a16="http://schemas.microsoft.com/office/drawing/2014/main" id="{ED5416E2-5B85-C428-92CC-AD1968E31741}"/>
              </a:ext>
            </a:extLst>
          </p:cNvPr>
          <p:cNvSpPr>
            <a:spLocks noGrp="1"/>
          </p:cNvSpPr>
          <p:nvPr>
            <p:ph type="body" idx="1"/>
          </p:nvPr>
        </p:nvSpPr>
        <p:spPr/>
        <p:txBody>
          <a:bodyPr>
            <a:normAutofit/>
          </a:bodyPr>
          <a:lstStyle/>
          <a:p>
            <a:pPr marL="76200" indent="0">
              <a:buNone/>
            </a:pPr>
            <a:r>
              <a:rPr lang="en-US" sz="2000" b="1" dirty="0"/>
              <a:t>AI </a:t>
            </a:r>
            <a:r>
              <a:rPr lang="en-US" sz="2000" b="1" dirty="0" err="1"/>
              <a:t>Chatbox</a:t>
            </a:r>
            <a:r>
              <a:rPr lang="en-US" sz="2000" b="1" dirty="0"/>
              <a:t> to Content Modules:</a:t>
            </a:r>
            <a:endParaRPr lang="en-US" sz="2000" dirty="0"/>
          </a:p>
          <a:p>
            <a:r>
              <a:rPr lang="en-US" sz="1900" b="1" dirty="0"/>
              <a:t>Mechanism:</a:t>
            </a:r>
            <a:r>
              <a:rPr lang="en-US" sz="1900" dirty="0"/>
              <a:t> The </a:t>
            </a:r>
            <a:r>
              <a:rPr lang="en-US" sz="1900" b="1" dirty="0"/>
              <a:t>AI Chatbot Module</a:t>
            </a:r>
            <a:r>
              <a:rPr lang="en-US" sz="1900" dirty="0"/>
              <a:t> is a separate, persistent component that exists outside the main content modules.</a:t>
            </a:r>
          </a:p>
          <a:p>
            <a:r>
              <a:rPr lang="en-US" sz="1900" b="1" dirty="0"/>
              <a:t>Connection:</a:t>
            </a:r>
            <a:r>
              <a:rPr lang="en-US" sz="1900" dirty="0"/>
              <a:t> The chatbot's knowledge base and responses are designed to relate directly to the content of the cultural modules (e.g., "Tell me about Amer Fort" or "What is Assamese culture like?"). While it communicates externally for processing (to the LLM API), its purpose is to make the internal hard-coded content of the cultural modules more accessible and discoverable.</a:t>
            </a:r>
          </a:p>
          <a:p>
            <a:endParaRPr lang="en-IN" sz="2000" dirty="0"/>
          </a:p>
        </p:txBody>
      </p:sp>
    </p:spTree>
    <p:extLst>
      <p:ext uri="{BB962C8B-B14F-4D97-AF65-F5344CB8AC3E}">
        <p14:creationId xmlns:p14="http://schemas.microsoft.com/office/powerpoint/2010/main" val="23262525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70375-3761-4AEF-2CEC-9679943E581B}"/>
              </a:ext>
            </a:extLst>
          </p:cNvPr>
          <p:cNvSpPr>
            <a:spLocks noGrp="1"/>
          </p:cNvSpPr>
          <p:nvPr>
            <p:ph type="title"/>
          </p:nvPr>
        </p:nvSpPr>
        <p:spPr/>
        <p:txBody>
          <a:bodyPr/>
          <a:lstStyle/>
          <a:p>
            <a:r>
              <a:rPr lang="en-US" dirty="0"/>
              <a:t>Module Contents (The Cultural Showcase)</a:t>
            </a:r>
            <a:endParaRPr lang="en-IN" dirty="0"/>
          </a:p>
        </p:txBody>
      </p:sp>
      <p:sp>
        <p:nvSpPr>
          <p:cNvPr id="3" name="Text Placeholder 2">
            <a:extLst>
              <a:ext uri="{FF2B5EF4-FFF2-40B4-BE49-F238E27FC236}">
                <a16:creationId xmlns:a16="http://schemas.microsoft.com/office/drawing/2014/main" id="{70B1ECE1-61AE-24FA-5B31-375983DB1009}"/>
              </a:ext>
            </a:extLst>
          </p:cNvPr>
          <p:cNvSpPr>
            <a:spLocks noGrp="1"/>
          </p:cNvSpPr>
          <p:nvPr>
            <p:ph type="body" idx="1"/>
          </p:nvPr>
        </p:nvSpPr>
        <p:spPr/>
        <p:txBody>
          <a:bodyPr>
            <a:normAutofit/>
          </a:bodyPr>
          <a:lstStyle/>
          <a:p>
            <a:pPr marL="76200" indent="0">
              <a:buNone/>
            </a:pPr>
            <a:r>
              <a:rPr lang="en-IN" sz="2000" dirty="0"/>
              <a:t>Heritage Module:</a:t>
            </a:r>
          </a:p>
          <a:p>
            <a:r>
              <a:rPr lang="en-US" sz="1800" b="1" dirty="0"/>
              <a:t>Focus:</a:t>
            </a:r>
            <a:r>
              <a:rPr lang="en-US" sz="1800" dirty="0"/>
              <a:t> India's historical landmarks and heritage sites.</a:t>
            </a:r>
          </a:p>
          <a:p>
            <a:r>
              <a:rPr lang="en-IN" sz="1800" b="1" dirty="0"/>
              <a:t>Content Example:</a:t>
            </a:r>
            <a:r>
              <a:rPr lang="en-IN" sz="1800" dirty="0"/>
              <a:t> Amer Fort.</a:t>
            </a:r>
          </a:p>
          <a:p>
            <a:r>
              <a:rPr lang="en-US" sz="1800" b="1" dirty="0"/>
              <a:t>Multimedia:</a:t>
            </a:r>
            <a:r>
              <a:rPr lang="en-US" sz="1800" dirty="0"/>
              <a:t> High-resolution image of Amer Fort (Amer Fort.jpg) and a looping video (Amervideo.mp4).</a:t>
            </a:r>
          </a:p>
          <a:p>
            <a:pPr marL="76200" indent="0">
              <a:buNone/>
            </a:pPr>
            <a:endParaRPr lang="en-US" sz="1800" dirty="0"/>
          </a:p>
          <a:p>
            <a:pPr marL="76200" indent="0">
              <a:buNone/>
            </a:pPr>
            <a:r>
              <a:rPr lang="en-IN" sz="1800" dirty="0"/>
              <a:t>Arts &amp; Crafts Module:</a:t>
            </a:r>
          </a:p>
          <a:p>
            <a:r>
              <a:rPr lang="en-US" sz="1800" b="1" dirty="0"/>
              <a:t>Focus:</a:t>
            </a:r>
            <a:r>
              <a:rPr lang="en-US" sz="1800" dirty="0"/>
              <a:t> India's vibrant world of traditional art forms and craftsmanship.</a:t>
            </a:r>
          </a:p>
          <a:p>
            <a:r>
              <a:rPr lang="en-US" sz="1800" b="1" dirty="0"/>
              <a:t>Content Examples</a:t>
            </a:r>
            <a:r>
              <a:rPr lang="en-US" sz="1800" dirty="0"/>
              <a:t>: Madhubani Painting, Mehendi (Henna) Art Class, Pottery &amp; Clay Art, Miniature Painting Techniques, and Block Printing Workshop.</a:t>
            </a:r>
          </a:p>
          <a:p>
            <a:r>
              <a:rPr lang="en-US" sz="1800" b="1" dirty="0"/>
              <a:t>Featured Craft:</a:t>
            </a:r>
            <a:r>
              <a:rPr lang="en-US" sz="1800" dirty="0"/>
              <a:t> Detailed content on Bamboo crafts</a:t>
            </a:r>
            <a:r>
              <a:rPr lang="en-US" sz="1800" b="1" dirty="0"/>
              <a:t>.</a:t>
            </a:r>
            <a:endParaRPr lang="en-IN" sz="1800" dirty="0"/>
          </a:p>
        </p:txBody>
      </p:sp>
    </p:spTree>
    <p:extLst>
      <p:ext uri="{BB962C8B-B14F-4D97-AF65-F5344CB8AC3E}">
        <p14:creationId xmlns:p14="http://schemas.microsoft.com/office/powerpoint/2010/main" val="1947867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BDEEE-CC8E-BA6C-B635-D22BD28A7C74}"/>
              </a:ext>
            </a:extLst>
          </p:cNvPr>
          <p:cNvSpPr>
            <a:spLocks noGrp="1"/>
          </p:cNvSpPr>
          <p:nvPr>
            <p:ph type="title"/>
          </p:nvPr>
        </p:nvSpPr>
        <p:spPr/>
        <p:txBody>
          <a:bodyPr/>
          <a:lstStyle/>
          <a:p>
            <a:r>
              <a:rPr lang="en-US" dirty="0"/>
              <a:t>Module Contents (The Cultural Showcase)</a:t>
            </a:r>
            <a:endParaRPr lang="en-IN" dirty="0"/>
          </a:p>
        </p:txBody>
      </p:sp>
      <p:sp>
        <p:nvSpPr>
          <p:cNvPr id="4" name="Rectangle 1">
            <a:extLst>
              <a:ext uri="{FF2B5EF4-FFF2-40B4-BE49-F238E27FC236}">
                <a16:creationId xmlns:a16="http://schemas.microsoft.com/office/drawing/2014/main" id="{81DC2293-18A2-36BF-E16D-8EAA50E27AAF}"/>
              </a:ext>
            </a:extLst>
          </p:cNvPr>
          <p:cNvSpPr>
            <a:spLocks noGrp="1" noChangeArrowheads="1"/>
          </p:cNvSpPr>
          <p:nvPr>
            <p:ph type="body" idx="1"/>
          </p:nvPr>
        </p:nvSpPr>
        <p:spPr bwMode="auto">
          <a:xfrm>
            <a:off x="1117599" y="1007473"/>
            <a:ext cx="8714658" cy="51706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eaLnBrk="0" fontAlgn="base" hangingPunct="0">
              <a:spcBef>
                <a:spcPct val="0"/>
              </a:spcBef>
              <a:spcAft>
                <a:spcPct val="0"/>
              </a:spcAft>
              <a:buClrTx/>
              <a:buSzTx/>
              <a:buNone/>
            </a:pPr>
            <a:r>
              <a:rPr lang="en-IN" sz="2000" dirty="0"/>
              <a:t>Language Module:</a:t>
            </a:r>
          </a:p>
          <a:p>
            <a:pPr marL="0" indent="0" eaLnBrk="0" fontAlgn="base" hangingPunct="0">
              <a:spcBef>
                <a:spcPct val="0"/>
              </a:spcBef>
              <a:spcAft>
                <a:spcPct val="0"/>
              </a:spcAft>
              <a:buClrTx/>
              <a:buSzTx/>
              <a:buNone/>
            </a:pPr>
            <a:endParaRPr lang="en-IN" sz="2000" dirty="0"/>
          </a:p>
          <a:p>
            <a:pPr marL="342900" indent="-342900" eaLnBrk="0" fontAlgn="base" hangingPunct="0">
              <a:spcBef>
                <a:spcPct val="0"/>
              </a:spcBef>
              <a:spcAft>
                <a:spcPct val="0"/>
              </a:spcAft>
              <a:buClrTx/>
              <a:buSzTx/>
            </a:pPr>
            <a:r>
              <a:rPr lang="en-US" sz="1800" b="1" dirty="0"/>
              <a:t>Focus:</a:t>
            </a:r>
            <a:r>
              <a:rPr lang="en-US" sz="1800" dirty="0"/>
              <a:t> Highlighting India's linguistic diversity</a:t>
            </a:r>
            <a:r>
              <a:rPr lang="en-US" sz="2000" dirty="0"/>
              <a:t>.</a:t>
            </a:r>
          </a:p>
          <a:p>
            <a:pPr marL="342900" indent="-342900" eaLnBrk="0" fontAlgn="base" hangingPunct="0">
              <a:spcBef>
                <a:spcPct val="0"/>
              </a:spcBef>
              <a:spcAft>
                <a:spcPct val="0"/>
              </a:spcAft>
              <a:buClrTx/>
              <a:buSzTx/>
            </a:pPr>
            <a:r>
              <a:rPr lang="en-US" sz="1800" b="1" dirty="0"/>
              <a:t>Content Example:</a:t>
            </a:r>
            <a:r>
              <a:rPr lang="en-US" sz="1800" dirty="0"/>
              <a:t> The Assamese language.</a:t>
            </a:r>
          </a:p>
          <a:p>
            <a:pPr marL="342900" indent="-342900" eaLnBrk="0" fontAlgn="base" hangingPunct="0">
              <a:spcBef>
                <a:spcPct val="0"/>
              </a:spcBef>
              <a:spcAft>
                <a:spcPct val="0"/>
              </a:spcAft>
              <a:buClrTx/>
              <a:buSzTx/>
            </a:pPr>
            <a:r>
              <a:rPr lang="en-US" sz="1800" b="1" dirty="0"/>
              <a:t>Details:</a:t>
            </a:r>
            <a:r>
              <a:rPr lang="en-US" sz="1800" dirty="0"/>
              <a:t> Presents information on its rich literary tradition and its script, which evolved from the ancient Brahmi script </a:t>
            </a:r>
            <a:r>
              <a:rPr lang="en-IN" sz="800" dirty="0"/>
              <a:t>(assamese.jpg).</a:t>
            </a:r>
          </a:p>
          <a:p>
            <a:pPr marL="342900" indent="-342900" eaLnBrk="0" fontAlgn="base" hangingPunct="0">
              <a:spcBef>
                <a:spcPct val="0"/>
              </a:spcBef>
              <a:spcAft>
                <a:spcPct val="0"/>
              </a:spcAft>
              <a:buClrTx/>
              <a:buSzTx/>
            </a:pPr>
            <a:endParaRPr lang="en-IN" sz="800" dirty="0"/>
          </a:p>
          <a:p>
            <a:pPr marL="0" indent="0" eaLnBrk="0" fontAlgn="base" hangingPunct="0">
              <a:spcBef>
                <a:spcPct val="0"/>
              </a:spcBef>
              <a:spcAft>
                <a:spcPct val="0"/>
              </a:spcAft>
              <a:buClrTx/>
              <a:buSzTx/>
              <a:buNone/>
            </a:pPr>
            <a:r>
              <a:rPr lang="en-IN" sz="2000" dirty="0"/>
              <a:t>AI Chatbot Module:</a:t>
            </a:r>
          </a:p>
          <a:p>
            <a:pPr marL="0" indent="0" eaLnBrk="0" fontAlgn="base" hangingPunct="0">
              <a:spcBef>
                <a:spcPct val="0"/>
              </a:spcBef>
              <a:spcAft>
                <a:spcPct val="0"/>
              </a:spcAft>
              <a:buClrTx/>
              <a:buSzTx/>
              <a:buNone/>
            </a:pPr>
            <a:endParaRPr lang="en-IN" sz="2000" dirty="0"/>
          </a:p>
          <a:p>
            <a:pPr marL="342900" indent="-342900" eaLnBrk="0" fontAlgn="base" hangingPunct="0">
              <a:spcBef>
                <a:spcPct val="0"/>
              </a:spcBef>
              <a:spcAft>
                <a:spcPct val="0"/>
              </a:spcAft>
              <a:buClrTx/>
              <a:buSzTx/>
            </a:pPr>
            <a:r>
              <a:rPr lang="en-US" sz="1800" b="1" dirty="0"/>
              <a:t>Function:</a:t>
            </a:r>
            <a:r>
              <a:rPr lang="en-US" sz="1800" dirty="0"/>
              <a:t> Acts as a knowledgeable guide and conversational interface, allowing users to ask open-ended questions about the cultural content.</a:t>
            </a:r>
          </a:p>
          <a:p>
            <a:pPr marL="342900" indent="-342900" eaLnBrk="0" fontAlgn="base" hangingPunct="0">
              <a:spcBef>
                <a:spcPct val="0"/>
              </a:spcBef>
              <a:spcAft>
                <a:spcPct val="0"/>
              </a:spcAft>
              <a:buClrTx/>
              <a:buSzTx/>
            </a:pPr>
            <a:r>
              <a:rPr lang="en-US" sz="1800" b="1" dirty="0"/>
              <a:t>Benefit:</a:t>
            </a:r>
            <a:r>
              <a:rPr lang="en-US" sz="1800" dirty="0"/>
              <a:t> Enhances user engagement and discoverability of information, providing a personalized learning experience.</a:t>
            </a:r>
            <a:endParaRPr lang="en-IN" sz="1800" dirty="0"/>
          </a:p>
          <a:p>
            <a:pPr marL="342900" indent="-342900" eaLnBrk="0" fontAlgn="base" hangingPunct="0">
              <a:spcBef>
                <a:spcPct val="0"/>
              </a:spcBef>
              <a:spcAft>
                <a:spcPct val="0"/>
              </a:spcAft>
              <a:buClrTx/>
              <a:buSzTx/>
            </a:pPr>
            <a:endParaRPr lang="en-US" sz="2000" dirty="0"/>
          </a:p>
          <a:p>
            <a:pPr marL="342900" indent="-342900" eaLnBrk="0" fontAlgn="base" hangingPunct="0">
              <a:spcBef>
                <a:spcPct val="0"/>
              </a:spcBef>
              <a:spcAft>
                <a:spcPct val="0"/>
              </a:spcAft>
              <a:buClrTx/>
              <a:buSzTx/>
            </a:pPr>
            <a:endParaRPr lang="en-IN" sz="2000" dirty="0"/>
          </a:p>
          <a:p>
            <a:pPr marL="342900" indent="-342900" eaLnBrk="0" fontAlgn="base" hangingPunct="0">
              <a:spcBef>
                <a:spcPct val="0"/>
              </a:spcBef>
              <a:spcAft>
                <a:spcPct val="0"/>
              </a:spcAft>
              <a:buClrTx/>
              <a:buSzTx/>
            </a:pPr>
            <a:endParaRPr lang="en-IN" sz="2000" dirty="0"/>
          </a:p>
          <a:p>
            <a:pPr marL="285750" indent="-285750" eaLnBrk="0" fontAlgn="base" hangingPunct="0">
              <a:spcBef>
                <a:spcPct val="0"/>
              </a:spcBef>
              <a:spcAft>
                <a:spcPct val="0"/>
              </a:spcAft>
              <a:buClrTx/>
              <a:buSzTx/>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552726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938ED-5BDB-BC6C-E562-094162378D25}"/>
              </a:ext>
            </a:extLst>
          </p:cNvPr>
          <p:cNvSpPr>
            <a:spLocks noGrp="1"/>
          </p:cNvSpPr>
          <p:nvPr>
            <p:ph type="title"/>
          </p:nvPr>
        </p:nvSpPr>
        <p:spPr/>
        <p:txBody>
          <a:bodyPr/>
          <a:lstStyle/>
          <a:p>
            <a:r>
              <a:rPr lang="en-US" sz="2000" dirty="0"/>
              <a:t> </a:t>
            </a:r>
            <a:endParaRPr lang="en-IN" sz="2000" dirty="0"/>
          </a:p>
        </p:txBody>
      </p:sp>
      <p:sp>
        <p:nvSpPr>
          <p:cNvPr id="3" name="Text Placeholder 2">
            <a:extLst>
              <a:ext uri="{FF2B5EF4-FFF2-40B4-BE49-F238E27FC236}">
                <a16:creationId xmlns:a16="http://schemas.microsoft.com/office/drawing/2014/main" id="{FF339497-B62D-69D6-97B9-F4792C7E3C05}"/>
              </a:ext>
            </a:extLst>
          </p:cNvPr>
          <p:cNvSpPr>
            <a:spLocks noGrp="1"/>
          </p:cNvSpPr>
          <p:nvPr>
            <p:ph type="body" idx="1"/>
          </p:nvPr>
        </p:nvSpPr>
        <p:spPr/>
        <p:txBody>
          <a:bodyPr/>
          <a:lstStyle/>
          <a:p>
            <a:pPr marL="76200" indent="0">
              <a:buNone/>
            </a:pPr>
            <a:r>
              <a:rPr lang="en-US" b="1" dirty="0"/>
              <a:t>Software Development Design Cycle (Methodology)</a:t>
            </a:r>
          </a:p>
          <a:p>
            <a:endParaRPr lang="en-IN" dirty="0"/>
          </a:p>
        </p:txBody>
      </p:sp>
      <p:graphicFrame>
        <p:nvGraphicFramePr>
          <p:cNvPr id="4" name="Table 3">
            <a:extLst>
              <a:ext uri="{FF2B5EF4-FFF2-40B4-BE49-F238E27FC236}">
                <a16:creationId xmlns:a16="http://schemas.microsoft.com/office/drawing/2014/main" id="{3ACB953C-AF9A-FFB0-998A-84F587224E9C}"/>
              </a:ext>
            </a:extLst>
          </p:cNvPr>
          <p:cNvGraphicFramePr>
            <a:graphicFrameLocks noGrp="1"/>
          </p:cNvGraphicFramePr>
          <p:nvPr>
            <p:extLst>
              <p:ext uri="{D42A27DB-BD31-4B8C-83A1-F6EECF244321}">
                <p14:modId xmlns:p14="http://schemas.microsoft.com/office/powerpoint/2010/main" val="286842151"/>
              </p:ext>
            </p:extLst>
          </p:nvPr>
        </p:nvGraphicFramePr>
        <p:xfrm>
          <a:off x="812800" y="1706881"/>
          <a:ext cx="10668000" cy="4389120"/>
        </p:xfrm>
        <a:graphic>
          <a:graphicData uri="http://schemas.openxmlformats.org/drawingml/2006/table">
            <a:tbl>
              <a:tblPr/>
              <a:tblGrid>
                <a:gridCol w="5334000">
                  <a:extLst>
                    <a:ext uri="{9D8B030D-6E8A-4147-A177-3AD203B41FA5}">
                      <a16:colId xmlns:a16="http://schemas.microsoft.com/office/drawing/2014/main" val="2595061039"/>
                    </a:ext>
                  </a:extLst>
                </a:gridCol>
                <a:gridCol w="5334000">
                  <a:extLst>
                    <a:ext uri="{9D8B030D-6E8A-4147-A177-3AD203B41FA5}">
                      <a16:colId xmlns:a16="http://schemas.microsoft.com/office/drawing/2014/main" val="4215626032"/>
                    </a:ext>
                  </a:extLst>
                </a:gridCol>
              </a:tblGrid>
              <a:tr h="0">
                <a:tc>
                  <a:txBody>
                    <a:bodyPr/>
                    <a:lstStyle/>
                    <a:p>
                      <a:pPr>
                        <a:buNone/>
                      </a:pPr>
                      <a:r>
                        <a:rPr lang="en-IN" sz="1800"/>
                        <a:t>Element</a:t>
                      </a:r>
                    </a:p>
                  </a:txBody>
                  <a:tcPr anchor="ctr">
                    <a:lnL>
                      <a:noFill/>
                    </a:lnL>
                    <a:lnR>
                      <a:noFill/>
                    </a:lnR>
                    <a:lnT>
                      <a:noFill/>
                    </a:lnT>
                    <a:lnB>
                      <a:noFill/>
                    </a:lnB>
                    <a:noFill/>
                  </a:tcPr>
                </a:tc>
                <a:tc>
                  <a:txBody>
                    <a:bodyPr/>
                    <a:lstStyle/>
                    <a:p>
                      <a:pPr>
                        <a:buNone/>
                      </a:pPr>
                      <a:r>
                        <a:rPr lang="en-IN" sz="1800"/>
                        <a:t>Content</a:t>
                      </a:r>
                    </a:p>
                  </a:txBody>
                  <a:tcPr anchor="ctr">
                    <a:lnL>
                      <a:noFill/>
                    </a:lnL>
                    <a:lnR>
                      <a:noFill/>
                    </a:lnR>
                    <a:lnT>
                      <a:noFill/>
                    </a:lnT>
                    <a:lnB>
                      <a:noFill/>
                    </a:lnB>
                    <a:noFill/>
                  </a:tcPr>
                </a:tc>
                <a:extLst>
                  <a:ext uri="{0D108BD9-81ED-4DB2-BD59-A6C34878D82A}">
                    <a16:rowId xmlns:a16="http://schemas.microsoft.com/office/drawing/2014/main" val="406128288"/>
                  </a:ext>
                </a:extLst>
              </a:tr>
              <a:tr h="0">
                <a:tc>
                  <a:txBody>
                    <a:bodyPr/>
                    <a:lstStyle/>
                    <a:p>
                      <a:pPr>
                        <a:buNone/>
                      </a:pPr>
                      <a:r>
                        <a:rPr lang="en-IN" sz="1800" b="1" dirty="0"/>
                        <a:t>1) Research &amp; Planning</a:t>
                      </a:r>
                      <a:endParaRPr lang="en-IN" sz="1800" dirty="0"/>
                    </a:p>
                  </a:txBody>
                  <a:tcPr anchor="ctr">
                    <a:lnL>
                      <a:noFill/>
                    </a:lnL>
                    <a:lnR>
                      <a:noFill/>
                    </a:lnR>
                    <a:lnT>
                      <a:noFill/>
                    </a:lnT>
                    <a:lnB>
                      <a:noFill/>
                    </a:lnB>
                    <a:noFill/>
                  </a:tcPr>
                </a:tc>
                <a:tc>
                  <a:txBody>
                    <a:bodyPr/>
                    <a:lstStyle/>
                    <a:p>
                      <a:pPr>
                        <a:buNone/>
                      </a:pPr>
                      <a:r>
                        <a:rPr lang="en-US" sz="1800"/>
                        <a:t>Literature review (e.g., Digital Heritage Preservation ), content curation, and platform design.</a:t>
                      </a:r>
                    </a:p>
                  </a:txBody>
                  <a:tcPr anchor="ctr">
                    <a:lnL>
                      <a:noFill/>
                    </a:lnL>
                    <a:lnR>
                      <a:noFill/>
                    </a:lnR>
                    <a:lnT>
                      <a:noFill/>
                    </a:lnT>
                    <a:lnB>
                      <a:noFill/>
                    </a:lnB>
                    <a:noFill/>
                  </a:tcPr>
                </a:tc>
                <a:extLst>
                  <a:ext uri="{0D108BD9-81ED-4DB2-BD59-A6C34878D82A}">
                    <a16:rowId xmlns:a16="http://schemas.microsoft.com/office/drawing/2014/main" val="3699643853"/>
                  </a:ext>
                </a:extLst>
              </a:tr>
              <a:tr h="0">
                <a:tc>
                  <a:txBody>
                    <a:bodyPr/>
                    <a:lstStyle/>
                    <a:p>
                      <a:pPr>
                        <a:buNone/>
                      </a:pPr>
                      <a:r>
                        <a:rPr lang="en-US" sz="1800" b="1" dirty="0"/>
                        <a:t>2)Core Module Development</a:t>
                      </a:r>
                      <a:endParaRPr lang="en-US" sz="1800" dirty="0"/>
                    </a:p>
                  </a:txBody>
                  <a:tcPr anchor="ctr">
                    <a:lnL>
                      <a:noFill/>
                    </a:lnL>
                    <a:lnR>
                      <a:noFill/>
                    </a:lnR>
                    <a:lnT>
                      <a:noFill/>
                    </a:lnT>
                    <a:lnB>
                      <a:noFill/>
                    </a:lnB>
                    <a:noFill/>
                  </a:tcPr>
                </a:tc>
                <a:tc>
                  <a:txBody>
                    <a:bodyPr/>
                    <a:lstStyle/>
                    <a:p>
                      <a:pPr>
                        <a:buNone/>
                      </a:pPr>
                      <a:r>
                        <a:rPr lang="en-US" sz="1800"/>
                        <a:t>Implementation of the main page and initial cultural sections (Heritage and Arts).</a:t>
                      </a:r>
                    </a:p>
                  </a:txBody>
                  <a:tcPr anchor="ctr">
                    <a:lnL>
                      <a:noFill/>
                    </a:lnL>
                    <a:lnR>
                      <a:noFill/>
                    </a:lnR>
                    <a:lnT>
                      <a:noFill/>
                    </a:lnT>
                    <a:lnB>
                      <a:noFill/>
                    </a:lnB>
                    <a:noFill/>
                  </a:tcPr>
                </a:tc>
                <a:extLst>
                  <a:ext uri="{0D108BD9-81ED-4DB2-BD59-A6C34878D82A}">
                    <a16:rowId xmlns:a16="http://schemas.microsoft.com/office/drawing/2014/main" val="2135315221"/>
                  </a:ext>
                </a:extLst>
              </a:tr>
              <a:tr h="0">
                <a:tc>
                  <a:txBody>
                    <a:bodyPr/>
                    <a:lstStyle/>
                    <a:p>
                      <a:pPr>
                        <a:buNone/>
                      </a:pPr>
                      <a:r>
                        <a:rPr lang="en-IN" sz="1800" b="1" dirty="0"/>
                        <a:t>3)AI Integration &amp; Functionality</a:t>
                      </a:r>
                      <a:endParaRPr lang="en-IN" sz="1800" dirty="0"/>
                    </a:p>
                  </a:txBody>
                  <a:tcPr anchor="ctr">
                    <a:lnL>
                      <a:noFill/>
                    </a:lnL>
                    <a:lnR>
                      <a:noFill/>
                    </a:lnR>
                    <a:lnT>
                      <a:noFill/>
                    </a:lnT>
                    <a:lnB>
                      <a:noFill/>
                    </a:lnB>
                    <a:noFill/>
                  </a:tcPr>
                </a:tc>
                <a:tc>
                  <a:txBody>
                    <a:bodyPr/>
                    <a:lstStyle/>
                    <a:p>
                      <a:pPr>
                        <a:buNone/>
                      </a:pPr>
                      <a:r>
                        <a:rPr lang="en-US" sz="1800"/>
                        <a:t>Focus on integrating the AI chatbox, testing API communication, and ensuring smooth conversational flow.</a:t>
                      </a:r>
                    </a:p>
                  </a:txBody>
                  <a:tcPr anchor="ctr">
                    <a:lnL>
                      <a:noFill/>
                    </a:lnL>
                    <a:lnR>
                      <a:noFill/>
                    </a:lnR>
                    <a:lnT>
                      <a:noFill/>
                    </a:lnT>
                    <a:lnB>
                      <a:noFill/>
                    </a:lnB>
                    <a:noFill/>
                  </a:tcPr>
                </a:tc>
                <a:extLst>
                  <a:ext uri="{0D108BD9-81ED-4DB2-BD59-A6C34878D82A}">
                    <a16:rowId xmlns:a16="http://schemas.microsoft.com/office/drawing/2014/main" val="2182847817"/>
                  </a:ext>
                </a:extLst>
              </a:tr>
              <a:tr h="0">
                <a:tc>
                  <a:txBody>
                    <a:bodyPr/>
                    <a:lstStyle/>
                    <a:p>
                      <a:pPr>
                        <a:buNone/>
                      </a:pPr>
                      <a:r>
                        <a:rPr lang="en-IN" sz="1800" b="1" dirty="0"/>
                        <a:t>4)Final Content &amp; UI Refinement</a:t>
                      </a:r>
                      <a:endParaRPr lang="en-IN" sz="1800" dirty="0"/>
                    </a:p>
                  </a:txBody>
                  <a:tcPr anchor="ctr">
                    <a:lnL>
                      <a:noFill/>
                    </a:lnL>
                    <a:lnR>
                      <a:noFill/>
                    </a:lnR>
                    <a:lnT>
                      <a:noFill/>
                    </a:lnT>
                    <a:lnB>
                      <a:noFill/>
                    </a:lnB>
                    <a:noFill/>
                  </a:tcPr>
                </a:tc>
                <a:tc>
                  <a:txBody>
                    <a:bodyPr/>
                    <a:lstStyle/>
                    <a:p>
                      <a:pPr>
                        <a:buNone/>
                      </a:pPr>
                      <a:r>
                        <a:rPr lang="en-US" sz="1800"/>
                        <a:t>Adding the final cultural sections (Language module) and polishing the user interface and responsive design.</a:t>
                      </a:r>
                    </a:p>
                  </a:txBody>
                  <a:tcPr anchor="ctr">
                    <a:lnL>
                      <a:noFill/>
                    </a:lnL>
                    <a:lnR>
                      <a:noFill/>
                    </a:lnR>
                    <a:lnT>
                      <a:noFill/>
                    </a:lnT>
                    <a:lnB>
                      <a:noFill/>
                    </a:lnB>
                    <a:noFill/>
                  </a:tcPr>
                </a:tc>
                <a:extLst>
                  <a:ext uri="{0D108BD9-81ED-4DB2-BD59-A6C34878D82A}">
                    <a16:rowId xmlns:a16="http://schemas.microsoft.com/office/drawing/2014/main" val="3297329659"/>
                  </a:ext>
                </a:extLst>
              </a:tr>
              <a:tr h="0">
                <a:tc>
                  <a:txBody>
                    <a:bodyPr/>
                    <a:lstStyle/>
                    <a:p>
                      <a:pPr>
                        <a:buNone/>
                      </a:pPr>
                      <a:r>
                        <a:rPr lang="en-IN" sz="1800" b="1" dirty="0"/>
                        <a:t>5)Finalization &amp; Documentation</a:t>
                      </a:r>
                      <a:endParaRPr lang="en-IN" sz="1800" dirty="0"/>
                    </a:p>
                  </a:txBody>
                  <a:tcPr anchor="ctr">
                    <a:lnL>
                      <a:noFill/>
                    </a:lnL>
                    <a:lnR>
                      <a:noFill/>
                    </a:lnR>
                    <a:lnT>
                      <a:noFill/>
                    </a:lnT>
                    <a:lnB>
                      <a:noFill/>
                    </a:lnB>
                    <a:noFill/>
                  </a:tcPr>
                </a:tc>
                <a:tc>
                  <a:txBody>
                    <a:bodyPr/>
                    <a:lstStyle/>
                    <a:p>
                      <a:pPr>
                        <a:buNone/>
                      </a:pPr>
                      <a:r>
                        <a:rPr lang="en-US" sz="1800" dirty="0"/>
                        <a:t>Final testing, bug fixing, report writing, and preparing the final presentation</a:t>
                      </a:r>
                    </a:p>
                  </a:txBody>
                  <a:tcPr anchor="ctr">
                    <a:lnL>
                      <a:noFill/>
                    </a:lnL>
                    <a:lnR>
                      <a:noFill/>
                    </a:lnR>
                    <a:lnT>
                      <a:noFill/>
                    </a:lnT>
                    <a:lnB>
                      <a:noFill/>
                    </a:lnB>
                    <a:noFill/>
                  </a:tcPr>
                </a:tc>
                <a:extLst>
                  <a:ext uri="{0D108BD9-81ED-4DB2-BD59-A6C34878D82A}">
                    <a16:rowId xmlns:a16="http://schemas.microsoft.com/office/drawing/2014/main" val="2798870257"/>
                  </a:ext>
                </a:extLst>
              </a:tr>
            </a:tbl>
          </a:graphicData>
        </a:graphic>
      </p:graphicFrame>
    </p:spTree>
    <p:extLst>
      <p:ext uri="{BB962C8B-B14F-4D97-AF65-F5344CB8AC3E}">
        <p14:creationId xmlns:p14="http://schemas.microsoft.com/office/powerpoint/2010/main" val="7372022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CA82F-E117-3CE1-8B49-6FD3DD1B9DB9}"/>
              </a:ext>
            </a:extLst>
          </p:cNvPr>
          <p:cNvSpPr>
            <a:spLocks noGrp="1"/>
          </p:cNvSpPr>
          <p:nvPr>
            <p:ph type="title"/>
          </p:nvPr>
        </p:nvSpPr>
        <p:spPr/>
        <p:txBody>
          <a:bodyPr/>
          <a:lstStyle/>
          <a:p>
            <a:r>
              <a:rPr lang="en-US" dirty="0">
                <a:latin typeface="Cambria" panose="02040503050406030204" pitchFamily="18" charset="0"/>
                <a:ea typeface="Cambria" panose="02040503050406030204" pitchFamily="18" charset="0"/>
              </a:rPr>
              <a:t>Existing Methods and Drawbacks</a:t>
            </a:r>
            <a:endParaRPr lang="en-IN" dirty="0"/>
          </a:p>
        </p:txBody>
      </p:sp>
      <p:sp>
        <p:nvSpPr>
          <p:cNvPr id="3" name="Text Placeholder 2">
            <a:extLst>
              <a:ext uri="{FF2B5EF4-FFF2-40B4-BE49-F238E27FC236}">
                <a16:creationId xmlns:a16="http://schemas.microsoft.com/office/drawing/2014/main" id="{E32094BD-EBB9-50CD-F4AF-68F61BFB852B}"/>
              </a:ext>
            </a:extLst>
          </p:cNvPr>
          <p:cNvSpPr>
            <a:spLocks noGrp="1"/>
          </p:cNvSpPr>
          <p:nvPr>
            <p:ph type="body" idx="1"/>
          </p:nvPr>
        </p:nvSpPr>
        <p:spPr>
          <a:xfrm>
            <a:off x="812800" y="952500"/>
            <a:ext cx="10668000" cy="4953000"/>
          </a:xfrm>
        </p:spPr>
        <p:txBody>
          <a:bodyPr>
            <a:normAutofit fontScale="85000" lnSpcReduction="20000"/>
          </a:bodyPr>
          <a:lstStyle/>
          <a:p>
            <a:r>
              <a:rPr lang="en-US" sz="2900" b="1" dirty="0">
                <a:latin typeface="Cambria" panose="02040503050406030204" pitchFamily="18" charset="0"/>
                <a:ea typeface="Cambria" panose="02040503050406030204" pitchFamily="18" charset="0"/>
              </a:rPr>
              <a:t>Key Limitations:</a:t>
            </a:r>
          </a:p>
          <a:p>
            <a:r>
              <a:rPr lang="en-US" sz="2600" b="1" dirty="0">
                <a:latin typeface="Cambria" panose="02040503050406030204" pitchFamily="18" charset="0"/>
                <a:ea typeface="Cambria" panose="02040503050406030204" pitchFamily="18" charset="0"/>
              </a:rPr>
              <a:t>Accessibility Issues</a:t>
            </a:r>
            <a:r>
              <a:rPr lang="en-US" sz="2600" dirty="0"/>
              <a:t>: </a:t>
            </a:r>
            <a:r>
              <a:rPr lang="en-US" sz="2300" dirty="0"/>
              <a:t>Books, museums, and archives are limited to physical access.</a:t>
            </a:r>
          </a:p>
          <a:p>
            <a:endParaRPr lang="en-US" sz="2600" dirty="0"/>
          </a:p>
          <a:p>
            <a:r>
              <a:rPr lang="en-US" sz="2600" b="1" dirty="0">
                <a:latin typeface="Cambria" panose="02040503050406030204" pitchFamily="18" charset="0"/>
                <a:ea typeface="Cambria" panose="02040503050406030204" pitchFamily="18" charset="0"/>
              </a:rPr>
              <a:t>Scattered &amp; Unorganized Data: </a:t>
            </a:r>
            <a:r>
              <a:rPr lang="en-US" sz="2300" dirty="0"/>
              <a:t>Blogs, websites, and videos present information in fragments, not in one structured place.</a:t>
            </a:r>
          </a:p>
          <a:p>
            <a:endParaRPr lang="en-US" sz="2900" dirty="0"/>
          </a:p>
          <a:p>
            <a:r>
              <a:rPr lang="en-US" sz="2600" b="1" dirty="0">
                <a:latin typeface="Cambria" panose="02040503050406030204" pitchFamily="18" charset="0"/>
                <a:ea typeface="Cambria" panose="02040503050406030204" pitchFamily="18" charset="0"/>
              </a:rPr>
              <a:t>Lack of Interactivity:</a:t>
            </a:r>
            <a:r>
              <a:rPr lang="en-US" sz="2600" dirty="0"/>
              <a:t> </a:t>
            </a:r>
            <a:r>
              <a:rPr lang="en-US" sz="2300" dirty="0"/>
              <a:t>Most platforms are static and do not allow searching, filtering, or dynamic exploration.</a:t>
            </a:r>
          </a:p>
          <a:p>
            <a:endParaRPr lang="en-US" sz="2900" dirty="0">
              <a:latin typeface="Cambria" panose="02040503050406030204" pitchFamily="18" charset="0"/>
              <a:ea typeface="Cambria" panose="02040503050406030204" pitchFamily="18" charset="0"/>
            </a:endParaRPr>
          </a:p>
          <a:p>
            <a:r>
              <a:rPr lang="en-US" sz="2900" dirty="0"/>
              <a:t> </a:t>
            </a:r>
            <a:r>
              <a:rPr lang="en-US" sz="2600" b="1" dirty="0">
                <a:latin typeface="Cambria" panose="02040503050406030204" pitchFamily="18" charset="0"/>
                <a:ea typeface="Cambria" panose="02040503050406030204" pitchFamily="18" charset="0"/>
              </a:rPr>
              <a:t>Low Youth Engagement: </a:t>
            </a:r>
            <a:r>
              <a:rPr lang="en-US" sz="2300" dirty="0"/>
              <a:t>Text-heavy and complex platforms fail to attract younger generations.</a:t>
            </a:r>
          </a:p>
          <a:p>
            <a:endParaRPr lang="en-US" sz="2900" dirty="0"/>
          </a:p>
          <a:p>
            <a:r>
              <a:rPr lang="en-US" b="1" dirty="0">
                <a:latin typeface="Cambria" panose="02040503050406030204" pitchFamily="18" charset="0"/>
                <a:ea typeface="Cambria" panose="02040503050406030204" pitchFamily="18" charset="0"/>
              </a:rPr>
              <a:t>No Multimedia Integration: </a:t>
            </a:r>
            <a:r>
              <a:rPr lang="en-US" sz="2100" dirty="0"/>
              <a:t>Absence of narration, multilingual support, or immersive technologies</a:t>
            </a:r>
            <a:r>
              <a:rPr lang="en-US" sz="2900" dirty="0"/>
              <a:t>. </a:t>
            </a:r>
          </a:p>
          <a:p>
            <a:endParaRPr lang="en-US" sz="2000" dirty="0"/>
          </a:p>
          <a:p>
            <a:endParaRPr lang="en-US" sz="2000" b="1" dirty="0">
              <a:latin typeface="Cambria" panose="02040503050406030204" pitchFamily="18" charset="0"/>
              <a:ea typeface="Cambria" panose="02040503050406030204" pitchFamily="18" charset="0"/>
            </a:endParaRPr>
          </a:p>
          <a:p>
            <a:endParaRPr lang="en-US" sz="2200" dirty="0"/>
          </a:p>
          <a:p>
            <a:pPr marL="76200" indent="0">
              <a:buNone/>
            </a:pPr>
            <a:endParaRPr lang="en-US" dirty="0"/>
          </a:p>
          <a:p>
            <a:endParaRPr lang="en-US" b="1" dirty="0">
              <a:latin typeface="Cambria" panose="02040503050406030204" pitchFamily="18" charset="0"/>
              <a:ea typeface="Cambria" panose="02040503050406030204" pitchFamily="18" charset="0"/>
            </a:endParaRPr>
          </a:p>
          <a:p>
            <a:pPr marL="76200" indent="0">
              <a:buNone/>
            </a:pPr>
            <a:endParaRPr lang="en-US" dirty="0">
              <a:latin typeface="Cambria" panose="02040503050406030204" pitchFamily="18" charset="0"/>
              <a:ea typeface="Cambria" panose="02040503050406030204" pitchFamily="18" charset="0"/>
            </a:endParaRPr>
          </a:p>
          <a:p>
            <a:endParaRPr lang="en-IN" sz="2800"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3682550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lvl="0"/>
            <a:r>
              <a:rPr lang="en-GB" dirty="0">
                <a:latin typeface="Cambria" panose="02040503050406030204" pitchFamily="18" charset="0"/>
                <a:ea typeface="Cambria" panose="02040503050406030204" pitchFamily="18" charset="0"/>
              </a:rPr>
              <a:t>References (IEEE Paper format)</a:t>
            </a:r>
            <a:endParaRPr dirty="0">
              <a:latin typeface="Cambria" panose="02040503050406030204" pitchFamily="18" charset="0"/>
              <a:ea typeface="Cambria" panose="02040503050406030204" pitchFamily="18" charset="0"/>
            </a:endParaRPr>
          </a:p>
        </p:txBody>
      </p:sp>
      <p:sp>
        <p:nvSpPr>
          <p:cNvPr id="145" name="Google Shape;145;p22"/>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p>
            <a:pPr fontAlgn="ctr"/>
            <a:r>
              <a:rPr lang="en-US" dirty="0"/>
              <a:t>Ministry of Culture, Government of India, “Digital India </a:t>
            </a:r>
            <a:r>
              <a:rPr lang="en-US" dirty="0" err="1"/>
              <a:t>Programme</a:t>
            </a:r>
            <a:r>
              <a:rPr lang="en-US" dirty="0"/>
              <a:t> – Cultural Heritage,</a:t>
            </a:r>
          </a:p>
          <a:p>
            <a:pPr fontAlgn="ctr"/>
            <a:r>
              <a:rPr lang="en-US" dirty="0"/>
              <a:t> R. K. Gupta and S. Shukla, “Role of multimedia in education: A review,” </a:t>
            </a:r>
            <a:r>
              <a:rPr lang="en-US" i="1" dirty="0"/>
              <a:t>International Journal of Advanced Research in Computer Science</a:t>
            </a:r>
            <a:r>
              <a:rPr lang="en-US" dirty="0"/>
              <a:t>, vol. 8, no. 5, pp. 50–54, May 2017.</a:t>
            </a:r>
          </a:p>
          <a:p>
            <a:pPr fontAlgn="ctr"/>
            <a:endParaRPr lang="en-IN" dirty="0"/>
          </a:p>
          <a:p>
            <a:pPr fontAlgn="ctr"/>
            <a:r>
              <a:rPr lang="en-IN" dirty="0"/>
              <a:t>A. A. Shaikh and M. M. Khan, “Digital preservation of cultural heritage using web technologies,” in </a:t>
            </a:r>
            <a:r>
              <a:rPr lang="en-IN" i="1" dirty="0"/>
              <a:t>Proc. Int. Conf. on Computing for Sustainable Global Development (</a:t>
            </a:r>
            <a:r>
              <a:rPr lang="en-IN" i="1" dirty="0" err="1"/>
              <a:t>INDIACom</a:t>
            </a:r>
            <a:r>
              <a:rPr lang="en-IN" i="1" dirty="0"/>
              <a:t>)</a:t>
            </a:r>
            <a:r>
              <a:rPr lang="en-IN" dirty="0"/>
              <a:t>, IEEE, 2018, pp. 402–406.</a:t>
            </a:r>
          </a:p>
          <a:p>
            <a:pPr marL="152400" indent="0">
              <a:spcBef>
                <a:spcPts val="0"/>
              </a:spcBef>
              <a:buNone/>
            </a:pPr>
            <a:endParaRPr dirty="0">
              <a:latin typeface="Cambria" panose="02040503050406030204" pitchFamily="18" charset="0"/>
              <a:ea typeface="Cambria" panose="020405030504060302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Timeline of the Project (Gantt Chart)</a:t>
            </a:r>
            <a:endParaRPr dirty="0">
              <a:latin typeface="Cambria" panose="02040503050406030204" pitchFamily="18" charset="0"/>
              <a:ea typeface="Cambria" panose="02040503050406030204" pitchFamily="18" charset="0"/>
            </a:endParaRP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a:bodyPr>
          <a:lstStyle/>
          <a:p>
            <a:pPr marL="342900" lvl="0" indent="-190500" algn="just" rtl="0">
              <a:spcBef>
                <a:spcPts val="0"/>
              </a:spcBef>
              <a:spcAft>
                <a:spcPts val="0"/>
              </a:spcAft>
              <a:buClr>
                <a:schemeClr val="dk1"/>
              </a:buClr>
              <a:buSzPct val="100000"/>
              <a:buNone/>
            </a:pPr>
            <a:r>
              <a:rPr lang="en-IN" dirty="0">
                <a:latin typeface="Cambria" panose="02040503050406030204" pitchFamily="18" charset="0"/>
                <a:ea typeface="Cambria" panose="02040503050406030204" pitchFamily="18" charset="0"/>
              </a:rPr>
              <a:t> </a:t>
            </a:r>
            <a:endParaRPr dirty="0">
              <a:latin typeface="Cambria" panose="02040503050406030204" pitchFamily="18" charset="0"/>
              <a:ea typeface="Cambria" panose="02040503050406030204" pitchFamily="18" charset="0"/>
            </a:endParaRPr>
          </a:p>
        </p:txBody>
      </p:sp>
      <p:pic>
        <p:nvPicPr>
          <p:cNvPr id="5" name="Picture 4">
            <a:extLst>
              <a:ext uri="{FF2B5EF4-FFF2-40B4-BE49-F238E27FC236}">
                <a16:creationId xmlns:a16="http://schemas.microsoft.com/office/drawing/2014/main" id="{0A541AF0-CFA0-D78A-E7CF-DB4BF54C91DB}"/>
              </a:ext>
            </a:extLst>
          </p:cNvPr>
          <p:cNvPicPr>
            <a:picLocks noChangeAspect="1"/>
          </p:cNvPicPr>
          <p:nvPr/>
        </p:nvPicPr>
        <p:blipFill>
          <a:blip r:embed="rId3"/>
          <a:stretch>
            <a:fillRect/>
          </a:stretch>
        </p:blipFill>
        <p:spPr>
          <a:xfrm>
            <a:off x="2066636" y="1604384"/>
            <a:ext cx="8077200" cy="3686175"/>
          </a:xfrm>
          <a:prstGeom prst="rect">
            <a:avLst/>
          </a:prstGeom>
        </p:spPr>
      </p:pic>
    </p:spTree>
    <p:extLst>
      <p:ext uri="{BB962C8B-B14F-4D97-AF65-F5344CB8AC3E}">
        <p14:creationId xmlns:p14="http://schemas.microsoft.com/office/powerpoint/2010/main" val="4798902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152400" lvl="0">
              <a:lnSpc>
                <a:spcPct val="200000"/>
              </a:lnSpc>
            </a:pPr>
            <a:r>
              <a:rPr lang="en-US" dirty="0">
                <a:latin typeface="Cambria" panose="02040503050406030204" pitchFamily="18" charset="0"/>
                <a:ea typeface="Cambria" panose="02040503050406030204" pitchFamily="18" charset="0"/>
              </a:rPr>
              <a:t>Github Link</a:t>
            </a: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a:bodyPr>
          <a:lstStyle/>
          <a:p>
            <a:pPr marL="342900" lvl="0" indent="-190500" algn="just" rtl="0">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dirty="0">
              <a:latin typeface="Cambria" panose="02040503050406030204" pitchFamily="18" charset="0"/>
              <a:ea typeface="Cambria" panose="02040503050406030204" pitchFamily="18" charset="0"/>
            </a:endParaRPr>
          </a:p>
        </p:txBody>
      </p:sp>
      <p:sp>
        <p:nvSpPr>
          <p:cNvPr id="4" name="Google Shape;115;p17"/>
          <p:cNvSpPr txBox="1">
            <a:spLocks/>
          </p:cNvSpPr>
          <p:nvPr/>
        </p:nvSpPr>
        <p:spPr>
          <a:xfrm>
            <a:off x="965200" y="1295400"/>
            <a:ext cx="10668000" cy="495300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Verdana"/>
                <a:ea typeface="Verdana"/>
                <a:cs typeface="Verdana"/>
                <a:sym typeface="Verdana"/>
              </a:defRPr>
            </a:lvl1pPr>
            <a:lvl2pPr marL="914400" marR="0" lvl="1"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Verdana"/>
                <a:ea typeface="Verdana"/>
                <a:cs typeface="Verdana"/>
                <a:sym typeface="Verdana"/>
              </a:defRPr>
            </a:lvl2pPr>
            <a:lvl3pPr marL="1371600" marR="0" lvl="2"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3pPr>
            <a:lvl4pPr marL="1828800" marR="0" lvl="3"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4pPr>
            <a:lvl5pPr marL="2286000" marR="0" lvl="4"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5pPr>
            <a:lvl6pPr marL="2743200" marR="0" lvl="5"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Bookman Old Style"/>
                <a:ea typeface="Bookman Old Style"/>
                <a:cs typeface="Bookman Old Style"/>
                <a:sym typeface="Bookman Old Style"/>
              </a:defRPr>
            </a:lvl6pPr>
            <a:lvl7pPr marL="3200400" marR="0" lvl="6"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Bookman Old Style"/>
                <a:ea typeface="Bookman Old Style"/>
                <a:cs typeface="Bookman Old Style"/>
                <a:sym typeface="Bookman Old Style"/>
              </a:defRPr>
            </a:lvl7pPr>
            <a:lvl8pPr marL="3657600" marR="0" lvl="7"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Bookman Old Style"/>
                <a:ea typeface="Bookman Old Style"/>
                <a:cs typeface="Bookman Old Style"/>
                <a:sym typeface="Bookman Old Style"/>
              </a:defRPr>
            </a:lvl8pPr>
            <a:lvl9pPr marL="4114800" marR="0" lvl="8"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Bookman Old Style"/>
                <a:ea typeface="Bookman Old Style"/>
                <a:cs typeface="Bookman Old Style"/>
                <a:sym typeface="Bookman Old Style"/>
              </a:defRPr>
            </a:lvl9pPr>
          </a:lstStyle>
          <a:p>
            <a:pPr marL="342900" indent="-190500" algn="just">
              <a:spcBef>
                <a:spcPts val="0"/>
              </a:spcBef>
              <a:buSzPct val="100000"/>
              <a:buFont typeface="Arial"/>
              <a:buNone/>
            </a:pPr>
            <a:endParaRPr lang="en-US" dirty="0">
              <a:latin typeface="Cambria" panose="02040503050406030204" pitchFamily="18" charset="0"/>
              <a:ea typeface="Cambria" panose="02040503050406030204" pitchFamily="18" charset="0"/>
            </a:endParaRPr>
          </a:p>
          <a:p>
            <a:pPr marL="342900" indent="-190500" algn="just">
              <a:spcBef>
                <a:spcPts val="0"/>
              </a:spcBef>
              <a:buSzPct val="100000"/>
              <a:buFont typeface="Arial"/>
              <a:buNone/>
            </a:pPr>
            <a:endParaRPr lang="en-US" dirty="0">
              <a:latin typeface="Cambria" panose="02040503050406030204" pitchFamily="18" charset="0"/>
              <a:ea typeface="Cambria" panose="02040503050406030204" pitchFamily="18" charset="0"/>
            </a:endParaRPr>
          </a:p>
          <a:p>
            <a:pPr marL="342900" indent="-190500" algn="just">
              <a:lnSpc>
                <a:spcPct val="200000"/>
              </a:lnSpc>
              <a:spcBef>
                <a:spcPts val="0"/>
              </a:spcBef>
              <a:buSzPct val="100000"/>
              <a:buFont typeface="Arial"/>
              <a:buNone/>
            </a:pPr>
            <a:endParaRPr lang="en-US" dirty="0">
              <a:latin typeface="Cambria" panose="02040503050406030204" pitchFamily="18" charset="0"/>
              <a:ea typeface="Cambria" panose="02040503050406030204" pitchFamily="18" charset="0"/>
            </a:endParaRPr>
          </a:p>
          <a:p>
            <a:pPr marL="342900" indent="-190500" algn="just">
              <a:lnSpc>
                <a:spcPct val="200000"/>
              </a:lnSpc>
              <a:spcBef>
                <a:spcPts val="0"/>
              </a:spcBef>
              <a:buSzPct val="100000"/>
              <a:buFont typeface="Arial"/>
              <a:buNone/>
            </a:pPr>
            <a:endParaRPr lang="en-US" dirty="0">
              <a:latin typeface="Cambria" panose="02040503050406030204" pitchFamily="18" charset="0"/>
              <a:ea typeface="Cambria" panose="02040503050406030204" pitchFamily="18" charset="0"/>
            </a:endParaRPr>
          </a:p>
          <a:p>
            <a:pPr marL="342900" indent="-190500" algn="just">
              <a:lnSpc>
                <a:spcPct val="200000"/>
              </a:lnSpc>
              <a:spcBef>
                <a:spcPts val="0"/>
              </a:spcBef>
              <a:buSzPct val="100000"/>
              <a:buFont typeface="Arial"/>
              <a:buNone/>
            </a:pPr>
            <a:endParaRPr lang="en-US" dirty="0">
              <a:latin typeface="Cambria" panose="02040503050406030204" pitchFamily="18" charset="0"/>
              <a:ea typeface="Cambria" panose="02040503050406030204" pitchFamily="18" charset="0"/>
            </a:endParaRPr>
          </a:p>
        </p:txBody>
      </p:sp>
      <p:sp>
        <p:nvSpPr>
          <p:cNvPr id="5" name="Google Shape;115;p17"/>
          <p:cNvSpPr txBox="1">
            <a:spLocks/>
          </p:cNvSpPr>
          <p:nvPr/>
        </p:nvSpPr>
        <p:spPr>
          <a:xfrm>
            <a:off x="812800" y="1143000"/>
            <a:ext cx="10668000" cy="417830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Verdana"/>
                <a:ea typeface="Verdana"/>
                <a:cs typeface="Verdana"/>
                <a:sym typeface="Verdana"/>
              </a:defRPr>
            </a:lvl1pPr>
            <a:lvl2pPr marL="914400" marR="0" lvl="1"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Verdana"/>
                <a:ea typeface="Verdana"/>
                <a:cs typeface="Verdana"/>
                <a:sym typeface="Verdana"/>
              </a:defRPr>
            </a:lvl2pPr>
            <a:lvl3pPr marL="1371600" marR="0" lvl="2"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3pPr>
            <a:lvl4pPr marL="1828800" marR="0" lvl="3"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4pPr>
            <a:lvl5pPr marL="2286000" marR="0" lvl="4"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5pPr>
            <a:lvl6pPr marL="2743200" marR="0" lvl="5"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Bookman Old Style"/>
                <a:ea typeface="Bookman Old Style"/>
                <a:cs typeface="Bookman Old Style"/>
                <a:sym typeface="Bookman Old Style"/>
              </a:defRPr>
            </a:lvl6pPr>
            <a:lvl7pPr marL="3200400" marR="0" lvl="6"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Bookman Old Style"/>
                <a:ea typeface="Bookman Old Style"/>
                <a:cs typeface="Bookman Old Style"/>
                <a:sym typeface="Bookman Old Style"/>
              </a:defRPr>
            </a:lvl7pPr>
            <a:lvl8pPr marL="3657600" marR="0" lvl="7"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Bookman Old Style"/>
                <a:ea typeface="Bookman Old Style"/>
                <a:cs typeface="Bookman Old Style"/>
                <a:sym typeface="Bookman Old Style"/>
              </a:defRPr>
            </a:lvl8pPr>
            <a:lvl9pPr marL="4114800" marR="0" lvl="8" indent="-342900" algn="l" rtl="0">
              <a:lnSpc>
                <a:spcPct val="100000"/>
              </a:lnSpc>
              <a:spcBef>
                <a:spcPts val="360"/>
              </a:spcBef>
              <a:spcAft>
                <a:spcPts val="0"/>
              </a:spcAft>
              <a:buClr>
                <a:schemeClr val="dk1"/>
              </a:buClr>
              <a:buSzPts val="1800"/>
              <a:buFont typeface="Arial"/>
              <a:buChar char="•"/>
              <a:defRPr sz="2000" b="0" i="0" u="none" strike="noStrike" cap="none">
                <a:solidFill>
                  <a:schemeClr val="dk1"/>
                </a:solidFill>
                <a:latin typeface="Bookman Old Style"/>
                <a:ea typeface="Bookman Old Style"/>
                <a:cs typeface="Bookman Old Style"/>
                <a:sym typeface="Bookman Old Style"/>
              </a:defRPr>
            </a:lvl9pPr>
          </a:lstStyle>
          <a:p>
            <a:pPr marL="342900" indent="-190500" algn="just">
              <a:spcBef>
                <a:spcPts val="0"/>
              </a:spcBef>
              <a:buSzPct val="100000"/>
              <a:buFont typeface="Arial"/>
              <a:buNone/>
            </a:pPr>
            <a:r>
              <a:rPr lang="en-US" dirty="0">
                <a:latin typeface="Cambria" panose="02040503050406030204" pitchFamily="18" charset="0"/>
                <a:ea typeface="Cambria" panose="02040503050406030204" pitchFamily="18" charset="0"/>
              </a:rPr>
              <a:t>The Github link provided should have public access permission.</a:t>
            </a:r>
          </a:p>
          <a:p>
            <a:pPr marL="342900" indent="-190500" algn="just">
              <a:spcBef>
                <a:spcPts val="0"/>
              </a:spcBef>
              <a:buSzPct val="100000"/>
              <a:buFont typeface="Arial"/>
              <a:buNone/>
            </a:pPr>
            <a:endParaRPr lang="en-US" dirty="0">
              <a:latin typeface="Cambria" panose="02040503050406030204" pitchFamily="18" charset="0"/>
              <a:ea typeface="Cambria" panose="02040503050406030204" pitchFamily="18" charset="0"/>
            </a:endParaRPr>
          </a:p>
          <a:p>
            <a:pPr marL="342900" indent="-190500" algn="just">
              <a:spcBef>
                <a:spcPts val="0"/>
              </a:spcBef>
              <a:buSzPct val="100000"/>
              <a:buFont typeface="Arial"/>
              <a:buNone/>
            </a:pPr>
            <a:r>
              <a:rPr lang="en-US" b="1" dirty="0">
                <a:solidFill>
                  <a:schemeClr val="accent2">
                    <a:lumMod val="75000"/>
                  </a:schemeClr>
                </a:solidFill>
                <a:latin typeface="Cambria" panose="02040503050406030204" pitchFamily="18" charset="0"/>
                <a:ea typeface="Cambria" panose="02040503050406030204" pitchFamily="18" charset="0"/>
              </a:rPr>
              <a:t>Github Link</a:t>
            </a:r>
          </a:p>
          <a:p>
            <a:pPr marL="342900" indent="-190500" algn="just">
              <a:spcBef>
                <a:spcPts val="0"/>
              </a:spcBef>
              <a:buSzPct val="100000"/>
              <a:buFont typeface="Arial"/>
              <a:buNone/>
            </a:pPr>
            <a:endParaRPr lang="en-US" dirty="0">
              <a:latin typeface="Cambria" panose="02040503050406030204" pitchFamily="18" charset="0"/>
              <a:ea typeface="Cambria" panose="02040503050406030204" pitchFamily="18" charset="0"/>
            </a:endParaRPr>
          </a:p>
          <a:p>
            <a:pPr marL="342900" indent="-190500" algn="just">
              <a:lnSpc>
                <a:spcPct val="200000"/>
              </a:lnSpc>
              <a:spcBef>
                <a:spcPts val="0"/>
              </a:spcBef>
              <a:buSzPct val="100000"/>
              <a:buNone/>
            </a:pPr>
            <a:r>
              <a:rPr lang="en-US" dirty="0">
                <a:latin typeface="Cambria" panose="02040503050406030204" pitchFamily="18" charset="0"/>
                <a:ea typeface="Cambria" panose="02040503050406030204" pitchFamily="18" charset="0"/>
              </a:rPr>
              <a:t>https://github.com/P-avan11</a:t>
            </a:r>
          </a:p>
        </p:txBody>
      </p:sp>
    </p:spTree>
    <p:extLst>
      <p:ext uri="{BB962C8B-B14F-4D97-AF65-F5344CB8AC3E}">
        <p14:creationId xmlns:p14="http://schemas.microsoft.com/office/powerpoint/2010/main" val="2856357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Problem Statement Number: PSCS 135  </a:t>
            </a:r>
            <a:endParaRPr dirty="0">
              <a:latin typeface="Cambria" panose="02040503050406030204" pitchFamily="18" charset="0"/>
              <a:ea typeface="Cambria" panose="02040503050406030204" pitchFamily="18" charset="0"/>
            </a:endParaRPr>
          </a:p>
        </p:txBody>
      </p:sp>
      <p:sp>
        <p:nvSpPr>
          <p:cNvPr id="97" name="Google Shape;97;p14"/>
          <p:cNvSpPr txBox="1">
            <a:spLocks noGrp="1"/>
          </p:cNvSpPr>
          <p:nvPr>
            <p:ph type="body" idx="1"/>
          </p:nvPr>
        </p:nvSpPr>
        <p:spPr>
          <a:xfrm>
            <a:off x="812800" y="2220685"/>
            <a:ext cx="10668000" cy="3875315"/>
          </a:xfrm>
          <a:prstGeom prst="rect">
            <a:avLst/>
          </a:prstGeom>
          <a:noFill/>
          <a:ln>
            <a:noFill/>
          </a:ln>
        </p:spPr>
        <p:txBody>
          <a:bodyPr spcFirstLastPara="1" wrap="square" lIns="91425" tIns="45700" rIns="91425" bIns="45700" anchor="t" anchorCtr="0">
            <a:normAutofit/>
          </a:bodyPr>
          <a:lstStyle/>
          <a:p>
            <a:pPr marL="342900" lvl="0" indent="-190500" algn="just">
              <a:spcBef>
                <a:spcPts val="0"/>
              </a:spcBef>
              <a:buNone/>
            </a:pPr>
            <a:r>
              <a:rPr lang="en-US" dirty="0">
                <a:latin typeface="Cambria" panose="02040503050406030204" pitchFamily="18" charset="0"/>
                <a:ea typeface="Cambria" panose="02040503050406030204" pitchFamily="18" charset="0"/>
              </a:rPr>
              <a:t>Organization: PRESIDENCY UNIVERSITY</a:t>
            </a:r>
          </a:p>
          <a:p>
            <a:pPr marL="342900" lvl="0" indent="-190500" algn="just">
              <a:lnSpc>
                <a:spcPct val="200000"/>
              </a:lnSpc>
              <a:spcBef>
                <a:spcPts val="0"/>
              </a:spcBef>
              <a:buNone/>
            </a:pPr>
            <a:r>
              <a:rPr lang="en-US" dirty="0">
                <a:latin typeface="Cambria" panose="02040503050406030204" pitchFamily="18" charset="0"/>
                <a:ea typeface="Cambria" panose="02040503050406030204" pitchFamily="18" charset="0"/>
              </a:rPr>
              <a:t>Category (Hardware / Software / Both) : Software</a:t>
            </a:r>
          </a:p>
          <a:p>
            <a:pPr marL="342900" lvl="0" indent="-190500" algn="just">
              <a:lnSpc>
                <a:spcPct val="200000"/>
              </a:lnSpc>
              <a:spcBef>
                <a:spcPts val="0"/>
              </a:spcBef>
              <a:buNone/>
            </a:pPr>
            <a:r>
              <a:rPr lang="en-US" dirty="0">
                <a:latin typeface="Cambria" panose="02040503050406030204" pitchFamily="18" charset="0"/>
                <a:ea typeface="Cambria" panose="02040503050406030204" pitchFamily="18" charset="0"/>
              </a:rPr>
              <a:t>Problem Description: Student Innovation</a:t>
            </a:r>
            <a:endParaRPr lang="en-US"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1434518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5AE55-49E0-69F7-D2DD-75BE75DA2E1E}"/>
              </a:ext>
            </a:extLst>
          </p:cNvPr>
          <p:cNvSpPr>
            <a:spLocks noGrp="1"/>
          </p:cNvSpPr>
          <p:nvPr>
            <p:ph type="title"/>
          </p:nvPr>
        </p:nvSpPr>
        <p:spPr/>
        <p:txBody>
          <a:bodyPr/>
          <a:lstStyle/>
          <a:p>
            <a:r>
              <a:rPr lang="en-US" dirty="0"/>
              <a:t>Web site view</a:t>
            </a:r>
            <a:endParaRPr lang="en-IN" dirty="0"/>
          </a:p>
        </p:txBody>
      </p:sp>
      <p:sp>
        <p:nvSpPr>
          <p:cNvPr id="3" name="Text Placeholder 2">
            <a:extLst>
              <a:ext uri="{FF2B5EF4-FFF2-40B4-BE49-F238E27FC236}">
                <a16:creationId xmlns:a16="http://schemas.microsoft.com/office/drawing/2014/main" id="{457F913B-651F-1E1C-4B07-008CDEEAC97F}"/>
              </a:ext>
            </a:extLst>
          </p:cNvPr>
          <p:cNvSpPr>
            <a:spLocks noGrp="1"/>
          </p:cNvSpPr>
          <p:nvPr>
            <p:ph type="body" idx="1"/>
          </p:nvPr>
        </p:nvSpPr>
        <p:spPr/>
        <p:txBody>
          <a:bodyPr/>
          <a:lstStyle/>
          <a:p>
            <a:endParaRPr lang="en-IN" dirty="0"/>
          </a:p>
        </p:txBody>
      </p:sp>
      <p:pic>
        <p:nvPicPr>
          <p:cNvPr id="6" name="Picture 5">
            <a:extLst>
              <a:ext uri="{FF2B5EF4-FFF2-40B4-BE49-F238E27FC236}">
                <a16:creationId xmlns:a16="http://schemas.microsoft.com/office/drawing/2014/main" id="{3C0A20A9-84BD-7095-3F12-1A5FEC90222B}"/>
              </a:ext>
            </a:extLst>
          </p:cNvPr>
          <p:cNvPicPr>
            <a:picLocks noChangeAspect="1"/>
          </p:cNvPicPr>
          <p:nvPr/>
        </p:nvPicPr>
        <p:blipFill>
          <a:blip r:embed="rId2"/>
          <a:stretch>
            <a:fillRect/>
          </a:stretch>
        </p:blipFill>
        <p:spPr>
          <a:xfrm>
            <a:off x="470225" y="819124"/>
            <a:ext cx="11010575" cy="5276877"/>
          </a:xfrm>
          <a:prstGeom prst="rect">
            <a:avLst/>
          </a:prstGeom>
        </p:spPr>
      </p:pic>
    </p:spTree>
    <p:extLst>
      <p:ext uri="{BB962C8B-B14F-4D97-AF65-F5344CB8AC3E}">
        <p14:creationId xmlns:p14="http://schemas.microsoft.com/office/powerpoint/2010/main" val="2020782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A548B98-7736-554C-8719-AF598394E21D}"/>
              </a:ext>
            </a:extLst>
          </p:cNvPr>
          <p:cNvSpPr>
            <a:spLocks noGrp="1"/>
          </p:cNvSpPr>
          <p:nvPr>
            <p:ph type="body" idx="1"/>
          </p:nvPr>
        </p:nvSpPr>
        <p:spPr/>
        <p:txBody>
          <a:bodyPr/>
          <a:lstStyle/>
          <a:p>
            <a:r>
              <a:rPr lang="en-US" dirty="0"/>
              <a:t>we </a:t>
            </a:r>
            <a:r>
              <a:rPr lang="en-US" sz="2000" dirty="0"/>
              <a:t>can access without </a:t>
            </a:r>
          </a:p>
          <a:p>
            <a:pPr marL="76200" indent="0">
              <a:buNone/>
            </a:pPr>
            <a:r>
              <a:rPr lang="en-US" sz="2000" dirty="0"/>
              <a:t>Login.</a:t>
            </a:r>
          </a:p>
          <a:p>
            <a:pPr>
              <a:buFont typeface="Arial" panose="020B0604020202020204" pitchFamily="34" charset="0"/>
              <a:buChar char="•"/>
            </a:pPr>
            <a:r>
              <a:rPr lang="en-US" sz="2000" dirty="0"/>
              <a:t>We should login with email  or phone number</a:t>
            </a:r>
            <a:r>
              <a:rPr lang="en-IN" sz="2000" dirty="0"/>
              <a:t>.</a:t>
            </a:r>
            <a:endParaRPr lang="en-US" sz="2000" dirty="0"/>
          </a:p>
        </p:txBody>
      </p:sp>
      <p:pic>
        <p:nvPicPr>
          <p:cNvPr id="4" name="Picture 3">
            <a:extLst>
              <a:ext uri="{FF2B5EF4-FFF2-40B4-BE49-F238E27FC236}">
                <a16:creationId xmlns:a16="http://schemas.microsoft.com/office/drawing/2014/main" id="{66321CF6-510C-388F-F2E9-7F0E86F4FA38}"/>
              </a:ext>
            </a:extLst>
          </p:cNvPr>
          <p:cNvPicPr>
            <a:picLocks noChangeAspect="1"/>
          </p:cNvPicPr>
          <p:nvPr/>
        </p:nvPicPr>
        <p:blipFill>
          <a:blip r:embed="rId2"/>
          <a:stretch>
            <a:fillRect/>
          </a:stretch>
        </p:blipFill>
        <p:spPr>
          <a:xfrm>
            <a:off x="4434349" y="2389239"/>
            <a:ext cx="7502012" cy="4238208"/>
          </a:xfrm>
          <a:prstGeom prst="rect">
            <a:avLst/>
          </a:prstGeom>
        </p:spPr>
      </p:pic>
    </p:spTree>
    <p:extLst>
      <p:ext uri="{BB962C8B-B14F-4D97-AF65-F5344CB8AC3E}">
        <p14:creationId xmlns:p14="http://schemas.microsoft.com/office/powerpoint/2010/main" val="29410751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31FB9-82AC-17FA-4E9F-227584E2AB18}"/>
              </a:ext>
            </a:extLst>
          </p:cNvPr>
          <p:cNvSpPr>
            <a:spLocks noGrp="1"/>
          </p:cNvSpPr>
          <p:nvPr>
            <p:ph type="title"/>
          </p:nvPr>
        </p:nvSpPr>
        <p:spPr/>
        <p:txBody>
          <a:bodyPr/>
          <a:lstStyle/>
          <a:p>
            <a:r>
              <a:rPr lang="en-US" dirty="0"/>
              <a:t>Web site view</a:t>
            </a:r>
            <a:endParaRPr lang="en-IN" dirty="0"/>
          </a:p>
        </p:txBody>
      </p:sp>
      <p:sp>
        <p:nvSpPr>
          <p:cNvPr id="3" name="Text Placeholder 2">
            <a:extLst>
              <a:ext uri="{FF2B5EF4-FFF2-40B4-BE49-F238E27FC236}">
                <a16:creationId xmlns:a16="http://schemas.microsoft.com/office/drawing/2014/main" id="{56B0A52D-9B4F-E981-2B40-D010C3D95597}"/>
              </a:ext>
            </a:extLst>
          </p:cNvPr>
          <p:cNvSpPr>
            <a:spLocks noGrp="1"/>
          </p:cNvSpPr>
          <p:nvPr>
            <p:ph type="body" idx="1"/>
          </p:nvPr>
        </p:nvSpPr>
        <p:spPr>
          <a:xfrm>
            <a:off x="3894630" y="1081548"/>
            <a:ext cx="3106994" cy="4763868"/>
          </a:xfrm>
        </p:spPr>
        <p:txBody>
          <a:bodyPr>
            <a:normAutofit/>
          </a:bodyPr>
          <a:lstStyle/>
          <a:p>
            <a:pPr algn="ctr"/>
            <a:r>
              <a:rPr lang="en-US" sz="1800" dirty="0"/>
              <a:t>Before and After login the </a:t>
            </a:r>
            <a:r>
              <a:rPr lang="en-US" sz="1800" dirty="0" err="1"/>
              <a:t>wedsite</a:t>
            </a:r>
            <a:r>
              <a:rPr lang="en-US" sz="1800" dirty="0"/>
              <a:t> for that you need to </a:t>
            </a:r>
            <a:r>
              <a:rPr lang="en-US" sz="1800" dirty="0" err="1"/>
              <a:t>singup</a:t>
            </a:r>
            <a:r>
              <a:rPr lang="en-US" sz="1800" dirty="0"/>
              <a:t> with mail id.</a:t>
            </a:r>
            <a:endParaRPr lang="en-IN" sz="1800" dirty="0"/>
          </a:p>
        </p:txBody>
      </p:sp>
      <p:pic>
        <p:nvPicPr>
          <p:cNvPr id="5" name="Picture 4">
            <a:extLst>
              <a:ext uri="{FF2B5EF4-FFF2-40B4-BE49-F238E27FC236}">
                <a16:creationId xmlns:a16="http://schemas.microsoft.com/office/drawing/2014/main" id="{4CEFB4AC-FA9E-5235-E477-5A011CCDECBE}"/>
              </a:ext>
            </a:extLst>
          </p:cNvPr>
          <p:cNvPicPr>
            <a:picLocks noChangeAspect="1"/>
          </p:cNvPicPr>
          <p:nvPr/>
        </p:nvPicPr>
        <p:blipFill>
          <a:blip r:embed="rId2"/>
          <a:stretch>
            <a:fillRect/>
          </a:stretch>
        </p:blipFill>
        <p:spPr>
          <a:xfrm>
            <a:off x="511277" y="905371"/>
            <a:ext cx="3636877" cy="3479815"/>
          </a:xfrm>
          <a:prstGeom prst="rect">
            <a:avLst/>
          </a:prstGeom>
        </p:spPr>
      </p:pic>
      <p:sp>
        <p:nvSpPr>
          <p:cNvPr id="7" name="Arrow: Right 6">
            <a:extLst>
              <a:ext uri="{FF2B5EF4-FFF2-40B4-BE49-F238E27FC236}">
                <a16:creationId xmlns:a16="http://schemas.microsoft.com/office/drawing/2014/main" id="{E3CF5F7F-5DD8-E5B1-7BA1-04189791EDF9}"/>
              </a:ext>
            </a:extLst>
          </p:cNvPr>
          <p:cNvSpPr/>
          <p:nvPr/>
        </p:nvSpPr>
        <p:spPr>
          <a:xfrm>
            <a:off x="4571999" y="2603160"/>
            <a:ext cx="2005781" cy="33429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C4E8FA1A-C73A-E2DD-2C34-FDFC5A281AFE}"/>
              </a:ext>
            </a:extLst>
          </p:cNvPr>
          <p:cNvPicPr>
            <a:picLocks noChangeAspect="1"/>
          </p:cNvPicPr>
          <p:nvPr/>
        </p:nvPicPr>
        <p:blipFill>
          <a:blip r:embed="rId3"/>
          <a:stretch>
            <a:fillRect/>
          </a:stretch>
        </p:blipFill>
        <p:spPr>
          <a:xfrm>
            <a:off x="6857905" y="938315"/>
            <a:ext cx="5048960" cy="3479815"/>
          </a:xfrm>
          <a:prstGeom prst="rect">
            <a:avLst/>
          </a:prstGeom>
        </p:spPr>
      </p:pic>
    </p:spTree>
    <p:extLst>
      <p:ext uri="{BB962C8B-B14F-4D97-AF65-F5344CB8AC3E}">
        <p14:creationId xmlns:p14="http://schemas.microsoft.com/office/powerpoint/2010/main" val="32156201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AA9A031-1341-3478-902F-BC302107E949}"/>
              </a:ext>
            </a:extLst>
          </p:cNvPr>
          <p:cNvSpPr>
            <a:spLocks noGrp="1"/>
          </p:cNvSpPr>
          <p:nvPr>
            <p:ph type="body" idx="1"/>
          </p:nvPr>
        </p:nvSpPr>
        <p:spPr>
          <a:xfrm>
            <a:off x="580104" y="1281880"/>
            <a:ext cx="2841522" cy="2267565"/>
          </a:xfrm>
        </p:spPr>
        <p:txBody>
          <a:bodyPr/>
          <a:lstStyle/>
          <a:p>
            <a:r>
              <a:rPr lang="en-US" dirty="0"/>
              <a:t>After login you can access the features of the </a:t>
            </a:r>
            <a:r>
              <a:rPr lang="en-US" dirty="0" err="1"/>
              <a:t>wedsite</a:t>
            </a:r>
            <a:r>
              <a:rPr lang="en-US" dirty="0"/>
              <a:t> </a:t>
            </a:r>
            <a:endParaRPr lang="en-IN" dirty="0"/>
          </a:p>
        </p:txBody>
      </p:sp>
      <p:pic>
        <p:nvPicPr>
          <p:cNvPr id="4" name="Picture 3">
            <a:extLst>
              <a:ext uri="{FF2B5EF4-FFF2-40B4-BE49-F238E27FC236}">
                <a16:creationId xmlns:a16="http://schemas.microsoft.com/office/drawing/2014/main" id="{5BFE6E08-6C86-9737-5BAC-4529B0F4238B}"/>
              </a:ext>
            </a:extLst>
          </p:cNvPr>
          <p:cNvPicPr>
            <a:picLocks noChangeAspect="1"/>
          </p:cNvPicPr>
          <p:nvPr/>
        </p:nvPicPr>
        <p:blipFill>
          <a:blip r:embed="rId2"/>
          <a:stretch>
            <a:fillRect/>
          </a:stretch>
        </p:blipFill>
        <p:spPr>
          <a:xfrm>
            <a:off x="5909797" y="1031158"/>
            <a:ext cx="5702099" cy="3765755"/>
          </a:xfrm>
          <a:prstGeom prst="rect">
            <a:avLst/>
          </a:prstGeom>
        </p:spPr>
      </p:pic>
      <p:sp>
        <p:nvSpPr>
          <p:cNvPr id="5" name="Arrow: Right 4">
            <a:extLst>
              <a:ext uri="{FF2B5EF4-FFF2-40B4-BE49-F238E27FC236}">
                <a16:creationId xmlns:a16="http://schemas.microsoft.com/office/drawing/2014/main" id="{F52A5B53-3189-C9E8-9138-F58266D48906}"/>
              </a:ext>
            </a:extLst>
          </p:cNvPr>
          <p:cNvSpPr/>
          <p:nvPr/>
        </p:nvSpPr>
        <p:spPr>
          <a:xfrm>
            <a:off x="3628103" y="2261419"/>
            <a:ext cx="1828800" cy="4875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550643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8FD4F4A-FC16-E7E3-35D9-3B0D6C311835}"/>
              </a:ext>
            </a:extLst>
          </p:cNvPr>
          <p:cNvSpPr>
            <a:spLocks noGrp="1"/>
          </p:cNvSpPr>
          <p:nvPr>
            <p:ph type="body" idx="1"/>
          </p:nvPr>
        </p:nvSpPr>
        <p:spPr/>
        <p:txBody>
          <a:bodyPr>
            <a:normAutofit fontScale="92500" lnSpcReduction="10000"/>
          </a:bodyPr>
          <a:lstStyle/>
          <a:p>
            <a:r>
              <a:rPr lang="en-US" sz="2200" dirty="0"/>
              <a:t>The picture displays a section of a website or application titled "</a:t>
            </a:r>
            <a:r>
              <a:rPr lang="en-US" sz="2200" b="1" dirty="0"/>
              <a:t>Our Cultural Offerings</a:t>
            </a:r>
            <a:r>
              <a:rPr lang="en-US" sz="2200" dirty="0"/>
              <a:t>" and presents six distinct categories of Indian culture in a grid layout:</a:t>
            </a:r>
          </a:p>
          <a:p>
            <a:r>
              <a:rPr lang="en-US" sz="2200" b="1" dirty="0"/>
              <a:t>Heritage Tours:</a:t>
            </a:r>
            <a:r>
              <a:rPr lang="en-US" sz="2200" dirty="0"/>
              <a:t> Experience historical sites and cultural landmarks across India.</a:t>
            </a:r>
          </a:p>
          <a:p>
            <a:r>
              <a:rPr lang="en-US" sz="2200" b="1" dirty="0"/>
              <a:t>Painting &amp; Folk Arts:</a:t>
            </a:r>
            <a:r>
              <a:rPr lang="en-US" sz="2200" dirty="0"/>
              <a:t> Learn traditional Indian art forms like Rangoli, Mehendi, and pottery.</a:t>
            </a:r>
          </a:p>
          <a:p>
            <a:r>
              <a:rPr lang="en-US" sz="2200" b="1" dirty="0"/>
              <a:t>Crafts &amp; Handicrafts:</a:t>
            </a:r>
            <a:r>
              <a:rPr lang="en-US" sz="2200" dirty="0"/>
              <a:t> Discover the diverse flavors of Indian cuisine through cooking classes.</a:t>
            </a:r>
          </a:p>
          <a:p>
            <a:r>
              <a:rPr lang="en-US" sz="2200" b="1" dirty="0"/>
              <a:t>Dance &amp; Music Classes:</a:t>
            </a:r>
            <a:r>
              <a:rPr lang="en-US" sz="2200" dirty="0"/>
              <a:t> Immerse yourself in classical Indian dance and musical traditions.</a:t>
            </a:r>
          </a:p>
          <a:p>
            <a:r>
              <a:rPr lang="en-US" sz="2200" b="1" dirty="0"/>
              <a:t>Indian languages:</a:t>
            </a:r>
            <a:r>
              <a:rPr lang="en-US" sz="2200" dirty="0"/>
              <a:t> The beauty of India's many languages, each a voice of culture, tradition, and unity.</a:t>
            </a:r>
          </a:p>
          <a:p>
            <a:r>
              <a:rPr lang="en-US" sz="2200" b="1" dirty="0"/>
              <a:t>Indian festivals:</a:t>
            </a:r>
            <a:r>
              <a:rPr lang="en-US" sz="2200" dirty="0"/>
              <a:t> India celebrates a diverse range of festivals, reflecting its rich cultural, religious, and regional traditions.</a:t>
            </a:r>
          </a:p>
          <a:p>
            <a:endParaRPr lang="en-IN" dirty="0"/>
          </a:p>
        </p:txBody>
      </p:sp>
    </p:spTree>
    <p:extLst>
      <p:ext uri="{BB962C8B-B14F-4D97-AF65-F5344CB8AC3E}">
        <p14:creationId xmlns:p14="http://schemas.microsoft.com/office/powerpoint/2010/main" val="8500173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A657050-6739-2D98-8907-052A02EA7E05}"/>
              </a:ext>
            </a:extLst>
          </p:cNvPr>
          <p:cNvSpPr>
            <a:spLocks noGrp="1"/>
          </p:cNvSpPr>
          <p:nvPr>
            <p:ph type="body" idx="1"/>
          </p:nvPr>
        </p:nvSpPr>
        <p:spPr>
          <a:xfrm>
            <a:off x="711200" y="1143000"/>
            <a:ext cx="10769600" cy="4953001"/>
          </a:xfrm>
        </p:spPr>
        <p:txBody>
          <a:bodyPr/>
          <a:lstStyle/>
          <a:p>
            <a:endParaRPr lang="en-IN" dirty="0"/>
          </a:p>
        </p:txBody>
      </p:sp>
      <p:pic>
        <p:nvPicPr>
          <p:cNvPr id="5" name="Picture 4">
            <a:extLst>
              <a:ext uri="{FF2B5EF4-FFF2-40B4-BE49-F238E27FC236}">
                <a16:creationId xmlns:a16="http://schemas.microsoft.com/office/drawing/2014/main" id="{D86A31EF-2850-B77F-5CBF-05E315A89BC5}"/>
              </a:ext>
            </a:extLst>
          </p:cNvPr>
          <p:cNvPicPr>
            <a:picLocks noChangeAspect="1"/>
          </p:cNvPicPr>
          <p:nvPr/>
        </p:nvPicPr>
        <p:blipFill>
          <a:blip r:embed="rId2"/>
          <a:stretch>
            <a:fillRect/>
          </a:stretch>
        </p:blipFill>
        <p:spPr>
          <a:xfrm>
            <a:off x="711200" y="1143000"/>
            <a:ext cx="2843563" cy="3143865"/>
          </a:xfrm>
          <a:prstGeom prst="rect">
            <a:avLst/>
          </a:prstGeom>
        </p:spPr>
      </p:pic>
      <p:pic>
        <p:nvPicPr>
          <p:cNvPr id="4" name="Picture 3">
            <a:extLst>
              <a:ext uri="{FF2B5EF4-FFF2-40B4-BE49-F238E27FC236}">
                <a16:creationId xmlns:a16="http://schemas.microsoft.com/office/drawing/2014/main" id="{917E1C3B-FD45-823A-D7E1-F2A0BF9D0A3D}"/>
              </a:ext>
            </a:extLst>
          </p:cNvPr>
          <p:cNvPicPr>
            <a:picLocks noChangeAspect="1"/>
          </p:cNvPicPr>
          <p:nvPr/>
        </p:nvPicPr>
        <p:blipFill>
          <a:blip r:embed="rId3"/>
          <a:stretch>
            <a:fillRect/>
          </a:stretch>
        </p:blipFill>
        <p:spPr>
          <a:xfrm>
            <a:off x="4674219" y="1142999"/>
            <a:ext cx="2843562" cy="3143865"/>
          </a:xfrm>
          <a:prstGeom prst="rect">
            <a:avLst/>
          </a:prstGeom>
        </p:spPr>
      </p:pic>
      <p:sp>
        <p:nvSpPr>
          <p:cNvPr id="6" name="Arrow: Right 5">
            <a:extLst>
              <a:ext uri="{FF2B5EF4-FFF2-40B4-BE49-F238E27FC236}">
                <a16:creationId xmlns:a16="http://schemas.microsoft.com/office/drawing/2014/main" id="{E6FD07F5-EF54-F895-4A57-3EBB3A61E282}"/>
              </a:ext>
            </a:extLst>
          </p:cNvPr>
          <p:cNvSpPr/>
          <p:nvPr/>
        </p:nvSpPr>
        <p:spPr>
          <a:xfrm>
            <a:off x="3710020" y="2400300"/>
            <a:ext cx="881664" cy="45228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Arrow: Right 6">
            <a:extLst>
              <a:ext uri="{FF2B5EF4-FFF2-40B4-BE49-F238E27FC236}">
                <a16:creationId xmlns:a16="http://schemas.microsoft.com/office/drawing/2014/main" id="{7CD39351-AD13-C456-4CBD-84DF9E552593}"/>
              </a:ext>
            </a:extLst>
          </p:cNvPr>
          <p:cNvSpPr/>
          <p:nvPr/>
        </p:nvSpPr>
        <p:spPr>
          <a:xfrm>
            <a:off x="7669161" y="2626442"/>
            <a:ext cx="894736" cy="37239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a:extLst>
              <a:ext uri="{FF2B5EF4-FFF2-40B4-BE49-F238E27FC236}">
                <a16:creationId xmlns:a16="http://schemas.microsoft.com/office/drawing/2014/main" id="{30049D16-F17F-43FC-53CA-15573394609A}"/>
              </a:ext>
            </a:extLst>
          </p:cNvPr>
          <p:cNvPicPr>
            <a:picLocks noChangeAspect="1"/>
          </p:cNvPicPr>
          <p:nvPr/>
        </p:nvPicPr>
        <p:blipFill>
          <a:blip r:embed="rId4"/>
          <a:stretch>
            <a:fillRect/>
          </a:stretch>
        </p:blipFill>
        <p:spPr>
          <a:xfrm>
            <a:off x="8563896" y="1238865"/>
            <a:ext cx="2916903" cy="3047999"/>
          </a:xfrm>
          <a:prstGeom prst="rect">
            <a:avLst/>
          </a:prstGeom>
        </p:spPr>
      </p:pic>
    </p:spTree>
    <p:extLst>
      <p:ext uri="{BB962C8B-B14F-4D97-AF65-F5344CB8AC3E}">
        <p14:creationId xmlns:p14="http://schemas.microsoft.com/office/powerpoint/2010/main" val="22000486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095B630-18B3-5297-4B3F-188958AA129D}"/>
              </a:ext>
            </a:extLst>
          </p:cNvPr>
          <p:cNvSpPr>
            <a:spLocks noGrp="1"/>
          </p:cNvSpPr>
          <p:nvPr>
            <p:ph type="body" idx="1"/>
          </p:nvPr>
        </p:nvSpPr>
        <p:spPr/>
        <p:txBody>
          <a:bodyPr>
            <a:normAutofit/>
          </a:bodyPr>
          <a:lstStyle/>
          <a:p>
            <a:r>
              <a:rPr lang="en-US" sz="2000" dirty="0"/>
              <a:t>By clicking on </a:t>
            </a:r>
            <a:r>
              <a:rPr lang="en-US" sz="2000" b="1" dirty="0"/>
              <a:t>"Heritage Tours"</a:t>
            </a:r>
            <a:r>
              <a:rPr lang="en-US" sz="2000" dirty="0"/>
              <a:t> in the "Our Cultural Offerings" section, the platform transitions to a dedicated module showcasing specific historical sites and cultural landmarks across India.</a:t>
            </a:r>
          </a:p>
          <a:p>
            <a:r>
              <a:rPr lang="en-US" sz="2000" dirty="0"/>
              <a:t>This section is designed to provide an </a:t>
            </a:r>
            <a:r>
              <a:rPr lang="en-US" sz="2000" b="1" dirty="0"/>
              <a:t>immersive virtual tour</a:t>
            </a:r>
            <a:r>
              <a:rPr lang="en-US" sz="2000" dirty="0"/>
              <a:t> and offers details on popular heritage destinations.</a:t>
            </a:r>
          </a:p>
          <a:p>
            <a:endParaRPr lang="en-IN" sz="2000" dirty="0"/>
          </a:p>
          <a:p>
            <a:r>
              <a:rPr lang="en-US" sz="1800" b="1" dirty="0"/>
              <a:t>Example Tourist Destinations &amp; Content:</a:t>
            </a:r>
          </a:p>
          <a:p>
            <a:r>
              <a:rPr lang="en-US" sz="1800" b="1" dirty="0"/>
              <a:t>Amer Fort, Jaipur</a:t>
            </a:r>
            <a:endParaRPr lang="en-US" sz="1800" dirty="0"/>
          </a:p>
          <a:p>
            <a:pPr lvl="1"/>
            <a:r>
              <a:rPr lang="en-US" sz="1800" b="1" dirty="0"/>
              <a:t>Description:</a:t>
            </a:r>
            <a:r>
              <a:rPr lang="en-US" sz="1800" dirty="0"/>
              <a:t> A magnificent fort and historical site that exemplifies Rajput heritage. It's a key example of the kind of sites featured on the tours.</a:t>
            </a:r>
          </a:p>
          <a:p>
            <a:pPr lvl="1"/>
            <a:r>
              <a:rPr lang="en-US" sz="1800" b="1" dirty="0"/>
              <a:t>Multimedia:</a:t>
            </a:r>
            <a:r>
              <a:rPr lang="en-US" sz="1800" dirty="0"/>
              <a:t> High-resolution image of Amer Fort (Amer Fort.jpg) and a looping video (Amervideo.mp4) provide a visual representation.</a:t>
            </a:r>
          </a:p>
          <a:p>
            <a:endParaRPr lang="en-IN" sz="2000" dirty="0"/>
          </a:p>
        </p:txBody>
      </p:sp>
    </p:spTree>
    <p:extLst>
      <p:ext uri="{BB962C8B-B14F-4D97-AF65-F5344CB8AC3E}">
        <p14:creationId xmlns:p14="http://schemas.microsoft.com/office/powerpoint/2010/main" val="42944038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A880D454-5785-FAB8-219E-7CF81534BA7F}"/>
              </a:ext>
            </a:extLst>
          </p:cNvPr>
          <p:cNvSpPr>
            <a:spLocks noGrp="1" noChangeArrowheads="1"/>
          </p:cNvSpPr>
          <p:nvPr>
            <p:ph type="body" idx="1"/>
          </p:nvPr>
        </p:nvSpPr>
        <p:spPr bwMode="auto">
          <a:xfrm>
            <a:off x="478503" y="1185450"/>
            <a:ext cx="11527515"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Taj Mahal, Agra</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Description:</a:t>
            </a:r>
            <a:r>
              <a:rPr kumimoji="0" lang="en-US" altLang="en-US" sz="2000" b="0" i="0" u="none" strike="noStrike" cap="none" normalizeH="0" baseline="0" dirty="0">
                <a:ln>
                  <a:noFill/>
                </a:ln>
                <a:solidFill>
                  <a:schemeClr val="tx1"/>
                </a:solidFill>
                <a:effectLst/>
                <a:latin typeface="Arial" panose="020B0604020202020204" pitchFamily="34" charset="0"/>
              </a:rPr>
              <a:t> A symbol of eternal love and one of the Seven Wonders of the World.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Jaipur &amp; Rajasthan Forts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Description:</a:t>
            </a:r>
            <a:r>
              <a:rPr kumimoji="0" lang="en-US" altLang="en-US" sz="2000" b="0" i="0" u="none" strike="noStrike" cap="none" normalizeH="0" baseline="0" dirty="0">
                <a:ln>
                  <a:noFill/>
                </a:ln>
                <a:solidFill>
                  <a:schemeClr val="tx1"/>
                </a:solidFill>
                <a:effectLst/>
                <a:latin typeface="Arial" panose="020B0604020202020204" pitchFamily="34" charset="0"/>
              </a:rPr>
              <a:t> Experience royal palaces, colorful bazaars, and the rich Rajput heritage of Rajasthan.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Khajuraho Temples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Description:</a:t>
            </a:r>
            <a:r>
              <a:rPr kumimoji="0" lang="en-US" altLang="en-US" sz="2000" b="0" i="0" u="none" strike="noStrike" cap="none" normalizeH="0" baseline="0" dirty="0">
                <a:ln>
                  <a:noFill/>
                </a:ln>
                <a:solidFill>
                  <a:schemeClr val="tx1"/>
                </a:solidFill>
                <a:effectLst/>
                <a:latin typeface="Arial" panose="020B0604020202020204" pitchFamily="34" charset="0"/>
              </a:rPr>
              <a:t> Marvel at the intricate sculptures depicting life, love, and spirituality.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Varanasi Ghats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Description:</a:t>
            </a:r>
            <a:r>
              <a:rPr kumimoji="0" lang="en-US" altLang="en-US" sz="2000" b="0" i="0" u="none" strike="noStrike" cap="none" normalizeH="0" baseline="0" dirty="0">
                <a:ln>
                  <a:noFill/>
                </a:ln>
                <a:solidFill>
                  <a:schemeClr val="tx1"/>
                </a:solidFill>
                <a:effectLst/>
                <a:latin typeface="Arial" panose="020B0604020202020204" pitchFamily="34" charset="0"/>
              </a:rPr>
              <a:t> The spiritual capital of India, offering timeless rituals and traditions </a:t>
            </a:r>
            <a:r>
              <a:rPr kumimoji="0" lang="en-US" altLang="en-US" sz="2000" b="0" i="0" u="none" strike="noStrike" cap="none" normalizeH="0" baseline="0" dirty="0" err="1">
                <a:ln>
                  <a:noFill/>
                </a:ln>
                <a:solidFill>
                  <a:schemeClr val="tx1"/>
                </a:solidFill>
                <a:effectLst/>
                <a:latin typeface="Arial" panose="020B0604020202020204" pitchFamily="34" charset="0"/>
              </a:rPr>
              <a:t>etc</a:t>
            </a:r>
            <a:r>
              <a:rPr kumimoji="0" lang="en-US" altLang="en-US" sz="20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674254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D3F13-FD87-2B59-57BD-2FED1921D931}"/>
              </a:ext>
            </a:extLst>
          </p:cNvPr>
          <p:cNvSpPr>
            <a:spLocks noGrp="1"/>
          </p:cNvSpPr>
          <p:nvPr>
            <p:ph type="title"/>
          </p:nvPr>
        </p:nvSpPr>
        <p:spPr/>
        <p:txBody>
          <a:bodyPr/>
          <a:lstStyle/>
          <a:p>
            <a:r>
              <a:rPr lang="en-US" dirty="0"/>
              <a:t>Painting &amp; Folk Arts</a:t>
            </a:r>
            <a:endParaRPr lang="en-IN" dirty="0"/>
          </a:p>
        </p:txBody>
      </p:sp>
      <p:sp>
        <p:nvSpPr>
          <p:cNvPr id="3" name="Text Placeholder 2">
            <a:extLst>
              <a:ext uri="{FF2B5EF4-FFF2-40B4-BE49-F238E27FC236}">
                <a16:creationId xmlns:a16="http://schemas.microsoft.com/office/drawing/2014/main" id="{4B71A5D4-1041-70FC-47DB-6BFFA54672E1}"/>
              </a:ext>
            </a:extLst>
          </p:cNvPr>
          <p:cNvSpPr>
            <a:spLocks noGrp="1"/>
          </p:cNvSpPr>
          <p:nvPr>
            <p:ph type="body" idx="1"/>
          </p:nvPr>
        </p:nvSpPr>
        <p:spPr>
          <a:xfrm>
            <a:off x="812800" y="1143001"/>
            <a:ext cx="10595579" cy="4953000"/>
          </a:xfrm>
        </p:spPr>
        <p:txBody>
          <a:bodyPr/>
          <a:lstStyle/>
          <a:p>
            <a:endParaRPr lang="en-IN" dirty="0"/>
          </a:p>
        </p:txBody>
      </p:sp>
      <p:pic>
        <p:nvPicPr>
          <p:cNvPr id="5" name="Picture 4">
            <a:extLst>
              <a:ext uri="{FF2B5EF4-FFF2-40B4-BE49-F238E27FC236}">
                <a16:creationId xmlns:a16="http://schemas.microsoft.com/office/drawing/2014/main" id="{ACEA6F67-F916-5AFA-8329-9590A8375547}"/>
              </a:ext>
            </a:extLst>
          </p:cNvPr>
          <p:cNvPicPr>
            <a:picLocks noChangeAspect="1"/>
          </p:cNvPicPr>
          <p:nvPr/>
        </p:nvPicPr>
        <p:blipFill>
          <a:blip r:embed="rId2"/>
          <a:stretch>
            <a:fillRect/>
          </a:stretch>
        </p:blipFill>
        <p:spPr>
          <a:xfrm>
            <a:off x="889502" y="1143001"/>
            <a:ext cx="2910348" cy="3045542"/>
          </a:xfrm>
          <a:prstGeom prst="rect">
            <a:avLst/>
          </a:prstGeom>
        </p:spPr>
      </p:pic>
      <p:sp>
        <p:nvSpPr>
          <p:cNvPr id="7" name="Arrow: Right 6">
            <a:extLst>
              <a:ext uri="{FF2B5EF4-FFF2-40B4-BE49-F238E27FC236}">
                <a16:creationId xmlns:a16="http://schemas.microsoft.com/office/drawing/2014/main" id="{A5F92B05-8FC3-58CF-2B49-DBEDD0CE1059}"/>
              </a:ext>
            </a:extLst>
          </p:cNvPr>
          <p:cNvSpPr/>
          <p:nvPr/>
        </p:nvSpPr>
        <p:spPr>
          <a:xfrm>
            <a:off x="3799847" y="2419964"/>
            <a:ext cx="767235" cy="49161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Right 9">
            <a:extLst>
              <a:ext uri="{FF2B5EF4-FFF2-40B4-BE49-F238E27FC236}">
                <a16:creationId xmlns:a16="http://schemas.microsoft.com/office/drawing/2014/main" id="{C740BA3B-EEA4-A5EA-2A02-672982B66ECB}"/>
              </a:ext>
            </a:extLst>
          </p:cNvPr>
          <p:cNvSpPr/>
          <p:nvPr/>
        </p:nvSpPr>
        <p:spPr>
          <a:xfrm>
            <a:off x="7726518" y="2419964"/>
            <a:ext cx="771516" cy="4875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8B0042BA-1C92-C0FB-9C8A-B2F96A30FAF3}"/>
              </a:ext>
            </a:extLst>
          </p:cNvPr>
          <p:cNvPicPr>
            <a:picLocks noChangeAspect="1"/>
          </p:cNvPicPr>
          <p:nvPr/>
        </p:nvPicPr>
        <p:blipFill>
          <a:blip r:embed="rId3"/>
          <a:stretch>
            <a:fillRect/>
          </a:stretch>
        </p:blipFill>
        <p:spPr>
          <a:xfrm>
            <a:off x="8603225" y="1188009"/>
            <a:ext cx="4345858" cy="2902212"/>
          </a:xfrm>
          <a:prstGeom prst="rect">
            <a:avLst/>
          </a:prstGeom>
        </p:spPr>
      </p:pic>
      <p:pic>
        <p:nvPicPr>
          <p:cNvPr id="12" name="Picture 11">
            <a:extLst>
              <a:ext uri="{FF2B5EF4-FFF2-40B4-BE49-F238E27FC236}">
                <a16:creationId xmlns:a16="http://schemas.microsoft.com/office/drawing/2014/main" id="{DB4A26FF-D3AC-C6F1-B7EF-EF871D59FA4F}"/>
              </a:ext>
            </a:extLst>
          </p:cNvPr>
          <p:cNvPicPr>
            <a:picLocks noChangeAspect="1"/>
          </p:cNvPicPr>
          <p:nvPr/>
        </p:nvPicPr>
        <p:blipFill>
          <a:blip r:embed="rId4"/>
          <a:stretch>
            <a:fillRect/>
          </a:stretch>
        </p:blipFill>
        <p:spPr>
          <a:xfrm>
            <a:off x="4521028" y="1143001"/>
            <a:ext cx="3179122" cy="2947220"/>
          </a:xfrm>
          <a:prstGeom prst="rect">
            <a:avLst/>
          </a:prstGeom>
        </p:spPr>
      </p:pic>
    </p:spTree>
    <p:extLst>
      <p:ext uri="{BB962C8B-B14F-4D97-AF65-F5344CB8AC3E}">
        <p14:creationId xmlns:p14="http://schemas.microsoft.com/office/powerpoint/2010/main" val="18805545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B734A-5110-D5D5-D335-4F7114A066D6}"/>
              </a:ext>
            </a:extLst>
          </p:cNvPr>
          <p:cNvSpPr>
            <a:spLocks noGrp="1"/>
          </p:cNvSpPr>
          <p:nvPr>
            <p:ph type="title"/>
          </p:nvPr>
        </p:nvSpPr>
        <p:spPr/>
        <p:txBody>
          <a:bodyPr/>
          <a:lstStyle/>
          <a:p>
            <a:r>
              <a:rPr lang="en-US" dirty="0"/>
              <a:t>Painting &amp; Folk Arts</a:t>
            </a:r>
            <a:endParaRPr lang="en-IN" dirty="0"/>
          </a:p>
        </p:txBody>
      </p:sp>
      <p:sp>
        <p:nvSpPr>
          <p:cNvPr id="3" name="Text Placeholder 2">
            <a:extLst>
              <a:ext uri="{FF2B5EF4-FFF2-40B4-BE49-F238E27FC236}">
                <a16:creationId xmlns:a16="http://schemas.microsoft.com/office/drawing/2014/main" id="{04E6CC62-D112-E9C9-A913-28A76FFED81C}"/>
              </a:ext>
            </a:extLst>
          </p:cNvPr>
          <p:cNvSpPr>
            <a:spLocks noGrp="1"/>
          </p:cNvSpPr>
          <p:nvPr>
            <p:ph type="body" idx="1"/>
          </p:nvPr>
        </p:nvSpPr>
        <p:spPr/>
        <p:txBody>
          <a:bodyPr>
            <a:normAutofit/>
          </a:bodyPr>
          <a:lstStyle/>
          <a:p>
            <a:pPr marL="76200" indent="0">
              <a:buNone/>
            </a:pPr>
            <a:r>
              <a:rPr lang="en-IN" sz="1800" b="1" dirty="0"/>
              <a:t>Indian Artistry:</a:t>
            </a:r>
            <a:endParaRPr lang="en-US" sz="1800" dirty="0"/>
          </a:p>
          <a:p>
            <a:pPr marL="76200" indent="0">
              <a:buNone/>
            </a:pPr>
            <a:endParaRPr lang="en-US" sz="1800" dirty="0"/>
          </a:p>
          <a:p>
            <a:r>
              <a:rPr lang="en-US" sz="1800" dirty="0"/>
              <a:t>The introductory text invites the user to "Dive into the vibrant world of Indian traditional arts with our hands-on workshops," which are guided by expert artisans who teach ancient techniques and beautiful expressions.</a:t>
            </a:r>
          </a:p>
          <a:p>
            <a:r>
              <a:rPr lang="en-US" sz="1800" dirty="0"/>
              <a:t>The image showcases six different art forms or workshops available:</a:t>
            </a:r>
          </a:p>
          <a:p>
            <a:r>
              <a:rPr lang="en-US" sz="1800" b="1" dirty="0"/>
              <a:t>Madhubani Painting:</a:t>
            </a:r>
            <a:r>
              <a:rPr lang="en-US" sz="1800" dirty="0"/>
              <a:t> Famous folk art with intricate natural colors and motifs.</a:t>
            </a:r>
          </a:p>
          <a:p>
            <a:r>
              <a:rPr lang="en-US" sz="1800" b="1" dirty="0" err="1"/>
              <a:t>Pattachitra</a:t>
            </a:r>
            <a:r>
              <a:rPr lang="en-US" sz="1800" b="1" dirty="0"/>
              <a:t> Painting – Odisha:</a:t>
            </a:r>
            <a:r>
              <a:rPr lang="en-US" sz="1800" dirty="0"/>
              <a:t> Cloth scroll painting with mythological themes.</a:t>
            </a:r>
          </a:p>
          <a:p>
            <a:r>
              <a:rPr lang="en-US" sz="1800" b="1" dirty="0"/>
              <a:t>Kalamkari Painting:</a:t>
            </a:r>
            <a:r>
              <a:rPr lang="en-US" sz="1800" dirty="0"/>
              <a:t> Hand-painted and block-printed textiles with epic stories.</a:t>
            </a:r>
          </a:p>
          <a:p>
            <a:r>
              <a:rPr lang="en-US" sz="1800" b="1" dirty="0"/>
              <a:t>Tanjore (Thanjavur) Painting</a:t>
            </a:r>
            <a:endParaRPr lang="en-US" sz="1800" dirty="0"/>
          </a:p>
          <a:p>
            <a:r>
              <a:rPr lang="en-US" sz="1800" b="1" dirty="0"/>
              <a:t>Kalighat Painting – West Bengal</a:t>
            </a:r>
            <a:endParaRPr lang="en-US" sz="1800" dirty="0"/>
          </a:p>
          <a:p>
            <a:r>
              <a:rPr lang="en-US" sz="1800" b="1" dirty="0" err="1"/>
              <a:t>Cheriyal</a:t>
            </a:r>
            <a:r>
              <a:rPr lang="en-US" sz="1800" b="1" dirty="0"/>
              <a:t> Scroll Painting – Telangana</a:t>
            </a:r>
            <a:endParaRPr lang="en-US" sz="1800" dirty="0"/>
          </a:p>
          <a:p>
            <a:endParaRPr lang="en-IN" sz="1800" dirty="0"/>
          </a:p>
        </p:txBody>
      </p:sp>
    </p:spTree>
    <p:extLst>
      <p:ext uri="{BB962C8B-B14F-4D97-AF65-F5344CB8AC3E}">
        <p14:creationId xmlns:p14="http://schemas.microsoft.com/office/powerpoint/2010/main" val="762280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Content</a:t>
            </a:r>
            <a:endParaRPr dirty="0">
              <a:latin typeface="Cambria" panose="02040503050406030204" pitchFamily="18" charset="0"/>
              <a:ea typeface="Cambria" panose="02040503050406030204" pitchFamily="18" charset="0"/>
            </a:endParaRPr>
          </a:p>
        </p:txBody>
      </p:sp>
      <p:sp>
        <p:nvSpPr>
          <p:cNvPr id="97" name="Google Shape;97;p14"/>
          <p:cNvSpPr txBox="1">
            <a:spLocks noGrp="1"/>
          </p:cNvSpPr>
          <p:nvPr>
            <p:ph type="body" idx="1"/>
          </p:nvPr>
        </p:nvSpPr>
        <p:spPr>
          <a:xfrm>
            <a:off x="609600" y="1600203"/>
            <a:ext cx="5384700" cy="3178274"/>
          </a:xfrm>
          <a:prstGeom prst="rect">
            <a:avLst/>
          </a:prstGeom>
          <a:noFill/>
          <a:ln>
            <a:noFill/>
          </a:ln>
        </p:spPr>
        <p:txBody>
          <a:bodyPr spcFirstLastPara="1" wrap="square" lIns="91425" tIns="45700" rIns="91425" bIns="45700" anchor="t" anchorCtr="0">
            <a:normAutofit fontScale="92500" lnSpcReduction="10000"/>
          </a:bodyPr>
          <a:lstStyle/>
          <a:p>
            <a:pPr marL="495300" indent="-342900" algn="just">
              <a:lnSpc>
                <a:spcPct val="200000"/>
              </a:lnSpc>
              <a:spcBef>
                <a:spcPts val="0"/>
              </a:spcBef>
              <a:buFont typeface="Arial" panose="020B0604020202020204" pitchFamily="34" charset="0"/>
              <a:buChar char="•"/>
            </a:pPr>
            <a:r>
              <a:rPr lang="en-US" dirty="0">
                <a:latin typeface="Cambria" panose="02040503050406030204" pitchFamily="18" charset="0"/>
                <a:ea typeface="Cambria" panose="02040503050406030204" pitchFamily="18" charset="0"/>
              </a:rPr>
              <a:t>Abstract</a:t>
            </a:r>
          </a:p>
          <a:p>
            <a:pPr marL="495300" indent="-342900" algn="just">
              <a:lnSpc>
                <a:spcPct val="200000"/>
              </a:lnSpc>
              <a:spcBef>
                <a:spcPts val="0"/>
              </a:spcBef>
              <a:buFont typeface="Arial" panose="020B0604020202020204" pitchFamily="34" charset="0"/>
              <a:buChar char="•"/>
            </a:pPr>
            <a:r>
              <a:rPr lang="en-US" dirty="0">
                <a:latin typeface="Cambria" panose="02040503050406030204" pitchFamily="18" charset="0"/>
                <a:ea typeface="Cambria" panose="02040503050406030204" pitchFamily="18" charset="0"/>
              </a:rPr>
              <a:t>literature survey</a:t>
            </a:r>
          </a:p>
          <a:p>
            <a:pPr marL="495300" lvl="0" indent="-342900" algn="just">
              <a:lnSpc>
                <a:spcPct val="200000"/>
              </a:lnSpc>
              <a:spcBef>
                <a:spcPts val="0"/>
              </a:spcBef>
              <a:buFont typeface="Arial" panose="020B0604020202020204" pitchFamily="34" charset="0"/>
              <a:buChar char="•"/>
            </a:pPr>
            <a:r>
              <a:rPr lang="en-US" dirty="0">
                <a:latin typeface="Cambria" panose="02040503050406030204" pitchFamily="18" charset="0"/>
                <a:ea typeface="Cambria" panose="02040503050406030204" pitchFamily="18" charset="0"/>
              </a:rPr>
              <a:t>Objectives</a:t>
            </a:r>
            <a:endParaRPr lang="en-US" sz="3200" dirty="0">
              <a:latin typeface="Cambria" panose="02040503050406030204" pitchFamily="18" charset="0"/>
              <a:ea typeface="Cambria" panose="02040503050406030204" pitchFamily="18" charset="0"/>
            </a:endParaRPr>
          </a:p>
          <a:p>
            <a:pPr marL="495300" indent="-342900" algn="just">
              <a:lnSpc>
                <a:spcPct val="200000"/>
              </a:lnSpc>
              <a:spcBef>
                <a:spcPts val="0"/>
              </a:spcBef>
              <a:buFont typeface="Arial" panose="020B0604020202020204" pitchFamily="34" charset="0"/>
              <a:buChar char="•"/>
            </a:pPr>
            <a:r>
              <a:rPr lang="en-US" dirty="0">
                <a:latin typeface="Cambria" panose="02040503050406030204" pitchFamily="18" charset="0"/>
                <a:ea typeface="Cambria" panose="02040503050406030204" pitchFamily="18" charset="0"/>
              </a:rPr>
              <a:t>Existing methods and drawbacks </a:t>
            </a: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lang="en-US" dirty="0">
              <a:latin typeface="Cambria" panose="02040503050406030204" pitchFamily="18" charset="0"/>
              <a:ea typeface="Cambria" panose="02040503050406030204" pitchFamily="18" charset="0"/>
            </a:endParaRP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lang="en-US" dirty="0">
              <a:latin typeface="Cambria" panose="02040503050406030204" pitchFamily="18" charset="0"/>
              <a:ea typeface="Cambria" panose="02040503050406030204" pitchFamily="18" charset="0"/>
            </a:endParaRP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dirty="0">
              <a:latin typeface="Cambria" panose="02040503050406030204" pitchFamily="18" charset="0"/>
              <a:ea typeface="Cambria" panose="02040503050406030204" pitchFamily="18" charset="0"/>
            </a:endParaRPr>
          </a:p>
        </p:txBody>
      </p:sp>
      <p:sp>
        <p:nvSpPr>
          <p:cNvPr id="2" name="Text Placeholder 1">
            <a:extLst>
              <a:ext uri="{FF2B5EF4-FFF2-40B4-BE49-F238E27FC236}">
                <a16:creationId xmlns:a16="http://schemas.microsoft.com/office/drawing/2014/main" id="{32699050-AC8B-74A1-3588-1C73D1391645}"/>
              </a:ext>
            </a:extLst>
          </p:cNvPr>
          <p:cNvSpPr>
            <a:spLocks noGrp="1"/>
          </p:cNvSpPr>
          <p:nvPr>
            <p:ph type="body" idx="2"/>
          </p:nvPr>
        </p:nvSpPr>
        <p:spPr>
          <a:xfrm>
            <a:off x="6197600" y="1484851"/>
            <a:ext cx="5384700" cy="4641452"/>
          </a:xfrm>
        </p:spPr>
        <p:txBody>
          <a:bodyPr/>
          <a:lstStyle/>
          <a:p>
            <a:pPr marL="495300" indent="-342900" algn="just">
              <a:lnSpc>
                <a:spcPct val="200000"/>
              </a:lnSpc>
              <a:spcBef>
                <a:spcPts val="0"/>
              </a:spcBef>
              <a:buFont typeface="Arial" panose="020B0604020202020204" pitchFamily="34" charset="0"/>
              <a:buChar char="•"/>
            </a:pPr>
            <a:r>
              <a:rPr lang="en-US" dirty="0">
                <a:latin typeface="Cambria" panose="02040503050406030204" pitchFamily="18" charset="0"/>
                <a:ea typeface="Cambria" panose="02040503050406030204" pitchFamily="18" charset="0"/>
              </a:rPr>
              <a:t>Architecture Diagram</a:t>
            </a:r>
          </a:p>
          <a:p>
            <a:pPr marL="495300" lvl="0" indent="-342900" algn="just">
              <a:lnSpc>
                <a:spcPct val="200000"/>
              </a:lnSpc>
              <a:spcBef>
                <a:spcPts val="0"/>
              </a:spcBef>
              <a:buSzPts val="2400"/>
              <a:buFont typeface="Arial" panose="020B0604020202020204" pitchFamily="34" charset="0"/>
              <a:buChar char="•"/>
            </a:pPr>
            <a:r>
              <a:rPr lang="en-US" dirty="0">
                <a:latin typeface="Cambria" panose="02040503050406030204" pitchFamily="18" charset="0"/>
                <a:ea typeface="Cambria" panose="02040503050406030204" pitchFamily="18" charset="0"/>
              </a:rPr>
              <a:t>Timeline of the Project</a:t>
            </a:r>
          </a:p>
          <a:p>
            <a:pPr marL="495300" lvl="0" indent="-342900" algn="just">
              <a:lnSpc>
                <a:spcPct val="200000"/>
              </a:lnSpc>
              <a:spcBef>
                <a:spcPts val="0"/>
              </a:spcBef>
              <a:buSzPts val="2400"/>
              <a:buFont typeface="Arial" panose="020B0604020202020204" pitchFamily="34" charset="0"/>
              <a:buChar char="•"/>
            </a:pPr>
            <a:r>
              <a:rPr lang="en-US" dirty="0">
                <a:latin typeface="Cambria" panose="02040503050406030204" pitchFamily="18" charset="0"/>
                <a:ea typeface="Cambria" panose="02040503050406030204" pitchFamily="18" charset="0"/>
              </a:rPr>
              <a:t>References</a:t>
            </a:r>
          </a:p>
          <a:p>
            <a:endParaRPr lang="en-IN"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D46418F-54AD-1E73-C600-C58C4907CC82}"/>
              </a:ext>
            </a:extLst>
          </p:cNvPr>
          <p:cNvSpPr>
            <a:spLocks noGrp="1"/>
          </p:cNvSpPr>
          <p:nvPr>
            <p:ph type="body" idx="1"/>
          </p:nvPr>
        </p:nvSpPr>
        <p:spPr/>
        <p:txBody>
          <a:bodyPr/>
          <a:lstStyle/>
          <a:p>
            <a:r>
              <a:rPr lang="en-US" dirty="0"/>
              <a:t>We can view more </a:t>
            </a:r>
            <a:r>
              <a:rPr lang="en-US" dirty="0" err="1"/>
              <a:t>fearture</a:t>
            </a:r>
            <a:r>
              <a:rPr lang="en-US" dirty="0"/>
              <a:t> like above mentioned :</a:t>
            </a:r>
          </a:p>
          <a:p>
            <a:pPr marL="76200" indent="0">
              <a:buNone/>
            </a:pPr>
            <a:r>
              <a:rPr lang="en-US" sz="2200" b="1" dirty="0"/>
              <a:t>Craft &amp; Handicraft</a:t>
            </a:r>
          </a:p>
          <a:p>
            <a:r>
              <a:rPr lang="en-US" sz="2000" b="1" dirty="0"/>
              <a:t>Focus:</a:t>
            </a:r>
            <a:r>
              <a:rPr lang="en-US" sz="2000" dirty="0"/>
              <a:t> Exploring traditional Indian art forms and craftsmanship.</a:t>
            </a:r>
          </a:p>
          <a:p>
            <a:r>
              <a:rPr lang="en-US" sz="2000" b="1" dirty="0"/>
              <a:t>Content:</a:t>
            </a:r>
            <a:r>
              <a:rPr lang="en-US" sz="2000" dirty="0"/>
              <a:t> Detailed information on the history and process behind specific crafts, such as </a:t>
            </a:r>
            <a:r>
              <a:rPr lang="en-US" sz="2000" b="1" dirty="0"/>
              <a:t>Bamboo crafts</a:t>
            </a:r>
            <a:r>
              <a:rPr lang="en-US" sz="2000" dirty="0"/>
              <a:t> from Northeast India.</a:t>
            </a:r>
          </a:p>
          <a:p>
            <a:r>
              <a:rPr lang="en-US" sz="2000" b="1" dirty="0"/>
              <a:t>Workshops:</a:t>
            </a:r>
            <a:r>
              <a:rPr lang="en-US" sz="2000" dirty="0"/>
              <a:t> Features hands-on activities like </a:t>
            </a:r>
            <a:r>
              <a:rPr lang="en-US" sz="2000" b="1" dirty="0"/>
              <a:t>Pottery &amp; Clay Art</a:t>
            </a:r>
          </a:p>
          <a:p>
            <a:pPr marL="76200" indent="0">
              <a:buNone/>
            </a:pPr>
            <a:r>
              <a:rPr lang="en-US" sz="2200" b="1" dirty="0"/>
              <a:t>Dance &amp; Music</a:t>
            </a:r>
          </a:p>
          <a:p>
            <a:r>
              <a:rPr lang="en-US" sz="2000" b="1" dirty="0"/>
              <a:t>Focus:</a:t>
            </a:r>
            <a:r>
              <a:rPr lang="en-US" sz="2000" dirty="0"/>
              <a:t> Immerse users in the classical Indian </a:t>
            </a:r>
            <a:r>
              <a:rPr lang="en-US" sz="2000" b="1" dirty="0"/>
              <a:t>dance and musical traditions</a:t>
            </a:r>
            <a:r>
              <a:rPr lang="en-US" sz="2000" dirty="0"/>
              <a:t>.</a:t>
            </a:r>
          </a:p>
          <a:p>
            <a:r>
              <a:rPr lang="en-US" sz="2000" b="1" dirty="0"/>
              <a:t>Content:</a:t>
            </a:r>
            <a:r>
              <a:rPr lang="en-US" sz="2000" dirty="0"/>
              <a:t> Multimedia showcasing various dance and music forms, covering their historical significance and regional variations.</a:t>
            </a:r>
          </a:p>
          <a:p>
            <a:endParaRPr lang="en-US" sz="2000" dirty="0"/>
          </a:p>
        </p:txBody>
      </p:sp>
    </p:spTree>
    <p:extLst>
      <p:ext uri="{BB962C8B-B14F-4D97-AF65-F5344CB8AC3E}">
        <p14:creationId xmlns:p14="http://schemas.microsoft.com/office/powerpoint/2010/main" val="4775833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8E132EE-5601-D72D-D1D9-BC0C90403330}"/>
              </a:ext>
            </a:extLst>
          </p:cNvPr>
          <p:cNvSpPr>
            <a:spLocks noGrp="1"/>
          </p:cNvSpPr>
          <p:nvPr>
            <p:ph type="body" idx="1"/>
          </p:nvPr>
        </p:nvSpPr>
        <p:spPr/>
        <p:txBody>
          <a:bodyPr/>
          <a:lstStyle/>
          <a:p>
            <a:pPr marL="76200" indent="0">
              <a:buNone/>
            </a:pPr>
            <a:r>
              <a:rPr lang="en-US" sz="2200" b="1" dirty="0"/>
              <a:t>Indian Languages</a:t>
            </a:r>
          </a:p>
          <a:p>
            <a:r>
              <a:rPr lang="en-US" sz="2000" b="1" dirty="0"/>
              <a:t>Focus:</a:t>
            </a:r>
            <a:r>
              <a:rPr lang="en-US" sz="2000" dirty="0"/>
              <a:t> Highlighting India's rich linguistic diversity.</a:t>
            </a:r>
          </a:p>
          <a:p>
            <a:r>
              <a:rPr lang="en-US" sz="2000" b="1" dirty="0"/>
              <a:t>Content:</a:t>
            </a:r>
            <a:r>
              <a:rPr lang="en-US" sz="2000" dirty="0"/>
              <a:t> Features a representative regional language, </a:t>
            </a:r>
            <a:r>
              <a:rPr lang="en-US" sz="2000" b="1" dirty="0"/>
              <a:t>Assamese</a:t>
            </a:r>
            <a:r>
              <a:rPr lang="en-US" sz="2000" dirty="0"/>
              <a:t>, providing details on its literary tradition and script.</a:t>
            </a:r>
          </a:p>
          <a:p>
            <a:pPr marL="76200" indent="0">
              <a:buNone/>
            </a:pPr>
            <a:r>
              <a:rPr lang="en-US" sz="2200" b="1" dirty="0"/>
              <a:t>Indian Festivals</a:t>
            </a:r>
          </a:p>
          <a:p>
            <a:r>
              <a:rPr lang="en-US" sz="2000" b="1" dirty="0"/>
              <a:t>Focus:</a:t>
            </a:r>
            <a:r>
              <a:rPr lang="en-US" sz="2000" dirty="0"/>
              <a:t> Celebrating India's diverse range of </a:t>
            </a:r>
            <a:r>
              <a:rPr lang="en-US" sz="2000" b="1" dirty="0"/>
              <a:t>festivals</a:t>
            </a:r>
            <a:r>
              <a:rPr lang="en-US" sz="2000" dirty="0"/>
              <a:t>, reflecting its cultural and regional traditions.</a:t>
            </a:r>
          </a:p>
          <a:p>
            <a:r>
              <a:rPr lang="en-US" sz="2000" b="1" dirty="0"/>
              <a:t>Content:</a:t>
            </a:r>
            <a:r>
              <a:rPr lang="en-US" sz="2000" dirty="0"/>
              <a:t> Details on the rituals, stories, and cultural significance of major Indian celebrations.</a:t>
            </a:r>
          </a:p>
          <a:p>
            <a:endParaRPr lang="en-IN" dirty="0"/>
          </a:p>
        </p:txBody>
      </p:sp>
    </p:spTree>
    <p:extLst>
      <p:ext uri="{BB962C8B-B14F-4D97-AF65-F5344CB8AC3E}">
        <p14:creationId xmlns:p14="http://schemas.microsoft.com/office/powerpoint/2010/main" val="11685189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7272D-0D3C-C7EA-86B1-B9892621A17B}"/>
              </a:ext>
            </a:extLst>
          </p:cNvPr>
          <p:cNvSpPr>
            <a:spLocks noGrp="1"/>
          </p:cNvSpPr>
          <p:nvPr>
            <p:ph type="title"/>
          </p:nvPr>
        </p:nvSpPr>
        <p:spPr/>
        <p:txBody>
          <a:bodyPr/>
          <a:lstStyle/>
          <a:p>
            <a:r>
              <a:rPr lang="en-US" dirty="0"/>
              <a:t>Html code</a:t>
            </a:r>
            <a:endParaRPr lang="en-IN" dirty="0"/>
          </a:p>
        </p:txBody>
      </p:sp>
      <p:sp>
        <p:nvSpPr>
          <p:cNvPr id="3" name="Text Placeholder 2">
            <a:extLst>
              <a:ext uri="{FF2B5EF4-FFF2-40B4-BE49-F238E27FC236}">
                <a16:creationId xmlns:a16="http://schemas.microsoft.com/office/drawing/2014/main" id="{CD4C1879-EB53-2808-8ABD-852C4DEE4E68}"/>
              </a:ext>
            </a:extLst>
          </p:cNvPr>
          <p:cNvSpPr>
            <a:spLocks noGrp="1"/>
          </p:cNvSpPr>
          <p:nvPr>
            <p:ph type="body" idx="1"/>
          </p:nvPr>
        </p:nvSpPr>
        <p:spPr/>
        <p:txBody>
          <a:bodyPr>
            <a:noAutofit/>
          </a:bodyPr>
          <a:lstStyle/>
          <a:p>
            <a:pPr marL="76200" indent="0">
              <a:buNone/>
            </a:pPr>
            <a:r>
              <a:rPr lang="en-IN" sz="1000" dirty="0"/>
              <a:t>&lt;!DOCTYPE html&gt;</a:t>
            </a:r>
          </a:p>
          <a:p>
            <a:pPr marL="76200" indent="0">
              <a:buNone/>
            </a:pPr>
            <a:r>
              <a:rPr lang="en-IN" sz="1000" dirty="0"/>
              <a:t>&lt;html lang="</a:t>
            </a:r>
            <a:r>
              <a:rPr lang="en-IN" sz="1000" dirty="0" err="1"/>
              <a:t>en</a:t>
            </a:r>
            <a:r>
              <a:rPr lang="en-IN" sz="1000" dirty="0"/>
              <a:t>"&gt;</a:t>
            </a:r>
          </a:p>
          <a:p>
            <a:pPr marL="76200" indent="0">
              <a:buNone/>
            </a:pPr>
            <a:r>
              <a:rPr lang="en-IN" sz="1000" dirty="0"/>
              <a:t>&lt;head&gt;</a:t>
            </a:r>
          </a:p>
          <a:p>
            <a:pPr marL="76200" indent="0">
              <a:buNone/>
            </a:pPr>
            <a:r>
              <a:rPr lang="en-IN" sz="1000" dirty="0"/>
              <a:t>  &lt;meta charset="UTF-8"&gt;</a:t>
            </a:r>
          </a:p>
          <a:p>
            <a:pPr marL="76200" indent="0">
              <a:buNone/>
            </a:pPr>
            <a:r>
              <a:rPr lang="en-IN" sz="1000" dirty="0"/>
              <a:t>  &lt;meta name="viewport" content="width=device-width, initial-scale=1.0"&gt;</a:t>
            </a:r>
          </a:p>
          <a:p>
            <a:pPr marL="76200" indent="0">
              <a:buNone/>
            </a:pPr>
            <a:r>
              <a:rPr lang="en-IN" sz="1000" dirty="0"/>
              <a:t>  &lt;title&gt;Indian Culture Web&lt;/title&gt;</a:t>
            </a:r>
          </a:p>
          <a:p>
            <a:pPr marL="76200" indent="0">
              <a:buNone/>
            </a:pPr>
            <a:r>
              <a:rPr lang="en-IN" sz="1000" dirty="0"/>
              <a:t>  &lt;link </a:t>
            </a:r>
            <a:r>
              <a:rPr lang="en-IN" sz="1000" dirty="0" err="1"/>
              <a:t>rel</a:t>
            </a:r>
            <a:r>
              <a:rPr lang="en-IN" sz="1000" dirty="0"/>
              <a:t>="stylesheet" </a:t>
            </a:r>
            <a:r>
              <a:rPr lang="en-IN" sz="1000" dirty="0" err="1"/>
              <a:t>href</a:t>
            </a:r>
            <a:r>
              <a:rPr lang="en-IN" sz="1000" dirty="0"/>
              <a:t>="style.css"&gt;</a:t>
            </a:r>
          </a:p>
          <a:p>
            <a:pPr marL="76200" indent="0">
              <a:buNone/>
            </a:pPr>
            <a:r>
              <a:rPr lang="en-IN" sz="1000" dirty="0"/>
              <a:t>  &lt;link </a:t>
            </a:r>
            <a:r>
              <a:rPr lang="en-IN" sz="1000" dirty="0" err="1"/>
              <a:t>rel</a:t>
            </a:r>
            <a:r>
              <a:rPr lang="en-IN" sz="1000" dirty="0"/>
              <a:t>="stylesheet" </a:t>
            </a:r>
            <a:r>
              <a:rPr lang="en-IN" sz="1000" dirty="0" err="1"/>
              <a:t>href</a:t>
            </a:r>
            <a:r>
              <a:rPr lang="en-IN" sz="1000" dirty="0"/>
              <a:t>="https://cdnjs.cloudflare.com/ajax/libs/font-awesome/6.0.0-beta3/</a:t>
            </a:r>
            <a:r>
              <a:rPr lang="en-IN" sz="1000" dirty="0" err="1"/>
              <a:t>css</a:t>
            </a:r>
            <a:r>
              <a:rPr lang="en-IN" sz="1000" dirty="0"/>
              <a:t>/all.min.css"&gt;</a:t>
            </a:r>
          </a:p>
          <a:p>
            <a:pPr marL="76200" indent="0">
              <a:buNone/>
            </a:pPr>
            <a:r>
              <a:rPr lang="en-IN" sz="1000" dirty="0"/>
              <a:t>  &lt;style&gt;</a:t>
            </a:r>
          </a:p>
          <a:p>
            <a:pPr marL="76200" indent="0">
              <a:buNone/>
            </a:pPr>
            <a:r>
              <a:rPr lang="en-IN" sz="1000" dirty="0"/>
              <a:t>    /* Simple styles for login/signup forms */</a:t>
            </a:r>
          </a:p>
          <a:p>
            <a:pPr marL="76200" indent="0">
              <a:buNone/>
            </a:pPr>
            <a:r>
              <a:rPr lang="en-IN" sz="1000" dirty="0"/>
              <a:t>    .form-box { border: 1px solid #ccc; padding: 10px; margin: 10px 0; width: 200px; }</a:t>
            </a:r>
          </a:p>
          <a:p>
            <a:pPr marL="76200" indent="0">
              <a:buNone/>
            </a:pPr>
            <a:r>
              <a:rPr lang="en-IN" sz="1000" dirty="0"/>
              <a:t>    .form-box input { width: 85%; padding: 8px; margin: 5px 0; }</a:t>
            </a:r>
          </a:p>
          <a:p>
            <a:pPr marL="76200" indent="0">
              <a:buNone/>
            </a:pPr>
            <a:r>
              <a:rPr lang="en-IN" sz="1000" dirty="0"/>
              <a:t>    .form-box button { width: 85%; padding: 10px; margin-top: 10px; cursor: pointer; }</a:t>
            </a:r>
          </a:p>
          <a:p>
            <a:pPr marL="76200" indent="0">
              <a:buNone/>
            </a:pPr>
            <a:r>
              <a:rPr lang="en-IN" sz="1000" dirty="0"/>
              <a:t>    .form-box a { text-decoration: none; </a:t>
            </a:r>
            <a:r>
              <a:rPr lang="en-IN" sz="1000" dirty="0" err="1"/>
              <a:t>color</a:t>
            </a:r>
            <a:r>
              <a:rPr lang="en-IN" sz="1000" dirty="0"/>
              <a:t>: #797171; }</a:t>
            </a:r>
          </a:p>
          <a:p>
            <a:pPr marL="76200" indent="0">
              <a:buNone/>
            </a:pPr>
            <a:r>
              <a:rPr lang="en-IN" sz="1000" dirty="0"/>
              <a:t>    /* Hide all content sections initially */</a:t>
            </a:r>
          </a:p>
          <a:p>
            <a:pPr marL="76200" indent="0">
              <a:buNone/>
            </a:pPr>
            <a:r>
              <a:rPr lang="en-IN" sz="1000" dirty="0"/>
              <a:t>    .page-section, .content { display: none; }</a:t>
            </a:r>
          </a:p>
          <a:p>
            <a:pPr marL="76200" indent="0">
              <a:buNone/>
            </a:pPr>
            <a:r>
              <a:rPr lang="en-IN" sz="1000" dirty="0"/>
              <a:t>  &lt;/style&gt;</a:t>
            </a:r>
          </a:p>
          <a:p>
            <a:pPr marL="76200" indent="0">
              <a:buNone/>
            </a:pPr>
            <a:r>
              <a:rPr lang="en-IN" sz="1000" dirty="0"/>
              <a:t>&lt;/head&gt;</a:t>
            </a:r>
          </a:p>
          <a:p>
            <a:pPr marL="76200" indent="0">
              <a:buNone/>
            </a:pPr>
            <a:r>
              <a:rPr lang="en-IN" sz="1000" dirty="0"/>
              <a:t>&lt;body&gt;</a:t>
            </a:r>
          </a:p>
          <a:p>
            <a:pPr marL="76200" indent="0">
              <a:buNone/>
            </a:pPr>
            <a:r>
              <a:rPr lang="en-IN" sz="1000" dirty="0"/>
              <a:t>  &lt;div class="main" id="home"&gt; </a:t>
            </a:r>
          </a:p>
          <a:p>
            <a:pPr marL="76200" indent="0">
              <a:buNone/>
            </a:pPr>
            <a:r>
              <a:rPr lang="en-IN" sz="1000" dirty="0"/>
              <a:t>    &lt;div class="navbar"&gt;</a:t>
            </a:r>
          </a:p>
          <a:p>
            <a:pPr marL="76200" indent="0">
              <a:buNone/>
            </a:pPr>
            <a:r>
              <a:rPr lang="en-IN" sz="1000" dirty="0"/>
              <a:t>      &lt;div class="icon"&gt;</a:t>
            </a:r>
          </a:p>
          <a:p>
            <a:pPr marL="76200" indent="0">
              <a:buNone/>
            </a:pPr>
            <a:r>
              <a:rPr lang="en-IN" sz="1000" dirty="0"/>
              <a:t>        &lt;h2 class="logo"&gt;Indian Culture&lt;/h2&gt;</a:t>
            </a:r>
          </a:p>
          <a:p>
            <a:pPr marL="76200" indent="0">
              <a:buNone/>
            </a:pPr>
            <a:r>
              <a:rPr lang="en-IN" sz="1000" dirty="0"/>
              <a:t>      &lt;/div&gt;</a:t>
            </a:r>
          </a:p>
          <a:p>
            <a:pPr marL="76200" indent="0">
              <a:buNone/>
            </a:pPr>
            <a:r>
              <a:rPr lang="en-IN" sz="1000" dirty="0"/>
              <a:t>      &lt;div class="menu"&gt;</a:t>
            </a:r>
          </a:p>
        </p:txBody>
      </p:sp>
    </p:spTree>
    <p:extLst>
      <p:ext uri="{BB962C8B-B14F-4D97-AF65-F5344CB8AC3E}">
        <p14:creationId xmlns:p14="http://schemas.microsoft.com/office/powerpoint/2010/main" val="30009602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8683B-A69F-E0FB-D368-865481AB4187}"/>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D6EC152F-39D0-DDAF-19E4-4E33D10376D3}"/>
              </a:ext>
            </a:extLst>
          </p:cNvPr>
          <p:cNvSpPr>
            <a:spLocks noGrp="1"/>
          </p:cNvSpPr>
          <p:nvPr>
            <p:ph type="body" idx="1"/>
          </p:nvPr>
        </p:nvSpPr>
        <p:spPr>
          <a:xfrm>
            <a:off x="812800" y="867698"/>
            <a:ext cx="10668000" cy="4953000"/>
          </a:xfrm>
        </p:spPr>
        <p:txBody>
          <a:bodyPr>
            <a:noAutofit/>
          </a:bodyPr>
          <a:lstStyle/>
          <a:p>
            <a:pPr marL="76200" indent="0">
              <a:buNone/>
            </a:pPr>
            <a:r>
              <a:rPr lang="en-IN" sz="950" dirty="0"/>
              <a:t>&lt;ul&gt;</a:t>
            </a:r>
          </a:p>
          <a:p>
            <a:pPr marL="76200" indent="0">
              <a:buNone/>
            </a:pPr>
            <a:r>
              <a:rPr lang="en-IN" sz="950" dirty="0"/>
              <a:t>          &lt;li&gt;&lt;a </a:t>
            </a:r>
            <a:r>
              <a:rPr lang="en-IN" sz="950" dirty="0" err="1"/>
              <a:t>href</a:t>
            </a:r>
            <a:r>
              <a:rPr lang="en-IN" sz="950" dirty="0"/>
              <a:t>="#</a:t>
            </a:r>
            <a:r>
              <a:rPr lang="en-IN" sz="950" dirty="0" err="1"/>
              <a:t>home"onclick</a:t>
            </a:r>
            <a:r>
              <a:rPr lang="en-IN" sz="950" dirty="0"/>
              <a:t>="if(</a:t>
            </a:r>
            <a:r>
              <a:rPr lang="en-IN" sz="950" dirty="0" err="1"/>
              <a:t>getCookie</a:t>
            </a:r>
            <a:r>
              <a:rPr lang="en-IN" sz="950" dirty="0"/>
              <a:t>('</a:t>
            </a:r>
            <a:r>
              <a:rPr lang="en-IN" sz="950" dirty="0" err="1"/>
              <a:t>loggedIn</a:t>
            </a:r>
            <a:r>
              <a:rPr lang="en-IN" sz="950" dirty="0"/>
              <a:t>')!=='true'){alert('⚠️ Please login to access the HOME');return false;}"&gt;HOME&lt;/a&gt;&lt;/li&gt;</a:t>
            </a:r>
          </a:p>
          <a:p>
            <a:pPr marL="76200" indent="0">
              <a:buNone/>
            </a:pPr>
            <a:r>
              <a:rPr lang="en-IN" sz="950" dirty="0"/>
              <a:t>          &lt;li&gt;&lt;a </a:t>
            </a:r>
            <a:r>
              <a:rPr lang="en-IN" sz="950" dirty="0" err="1"/>
              <a:t>href</a:t>
            </a:r>
            <a:r>
              <a:rPr lang="en-IN" sz="950" dirty="0"/>
              <a:t>="#</a:t>
            </a:r>
            <a:r>
              <a:rPr lang="en-IN" sz="950" dirty="0" err="1"/>
              <a:t>about"onclick</a:t>
            </a:r>
            <a:r>
              <a:rPr lang="en-IN" sz="950" dirty="0"/>
              <a:t>="if(</a:t>
            </a:r>
            <a:r>
              <a:rPr lang="en-IN" sz="950" dirty="0" err="1"/>
              <a:t>getCookie</a:t>
            </a:r>
            <a:r>
              <a:rPr lang="en-IN" sz="950" dirty="0"/>
              <a:t>('</a:t>
            </a:r>
            <a:r>
              <a:rPr lang="en-IN" sz="950" dirty="0" err="1"/>
              <a:t>loggedIn</a:t>
            </a:r>
            <a:r>
              <a:rPr lang="en-IN" sz="950" dirty="0"/>
              <a:t>')!=='true'){alert('⚠️ Please login to access the ABOUT');return false;}"&gt;ABOUT&lt;/a&gt;&lt;/li&gt;</a:t>
            </a:r>
          </a:p>
          <a:p>
            <a:pPr marL="76200" indent="0">
              <a:buNone/>
            </a:pPr>
            <a:r>
              <a:rPr lang="en-IN" sz="950" dirty="0"/>
              <a:t>          &lt;li&gt;&lt;a </a:t>
            </a:r>
            <a:r>
              <a:rPr lang="en-IN" sz="950" dirty="0" err="1"/>
              <a:t>href</a:t>
            </a:r>
            <a:r>
              <a:rPr lang="en-IN" sz="950" dirty="0"/>
              <a:t>="#</a:t>
            </a:r>
            <a:r>
              <a:rPr lang="en-IN" sz="950" dirty="0" err="1"/>
              <a:t>service"onclick</a:t>
            </a:r>
            <a:r>
              <a:rPr lang="en-IN" sz="950" dirty="0"/>
              <a:t>="if(</a:t>
            </a:r>
            <a:r>
              <a:rPr lang="en-IN" sz="950" dirty="0" err="1"/>
              <a:t>getCookie</a:t>
            </a:r>
            <a:r>
              <a:rPr lang="en-IN" sz="950" dirty="0"/>
              <a:t>('</a:t>
            </a:r>
            <a:r>
              <a:rPr lang="en-IN" sz="950" dirty="0" err="1"/>
              <a:t>loggedIn</a:t>
            </a:r>
            <a:r>
              <a:rPr lang="en-IN" sz="950" dirty="0"/>
              <a:t>')!=='true'){alert('⚠️ Please login to access the SERVICE');return false;}"&gt;SERVICE&lt;/a&gt;&lt;/li&gt;</a:t>
            </a:r>
          </a:p>
          <a:p>
            <a:pPr marL="76200" indent="0">
              <a:buNone/>
            </a:pPr>
            <a:r>
              <a:rPr lang="en-IN" sz="950" dirty="0"/>
              <a:t>          &lt;li&gt;&lt;a </a:t>
            </a:r>
            <a:r>
              <a:rPr lang="en-IN" sz="950" dirty="0" err="1"/>
              <a:t>href</a:t>
            </a:r>
            <a:r>
              <a:rPr lang="en-IN" sz="950" dirty="0"/>
              <a:t>="#</a:t>
            </a:r>
            <a:r>
              <a:rPr lang="en-IN" sz="950" dirty="0" err="1"/>
              <a:t>design"onclick</a:t>
            </a:r>
            <a:r>
              <a:rPr lang="en-IN" sz="950" dirty="0"/>
              <a:t>="if(</a:t>
            </a:r>
            <a:r>
              <a:rPr lang="en-IN" sz="950" dirty="0" err="1"/>
              <a:t>getCookie</a:t>
            </a:r>
            <a:r>
              <a:rPr lang="en-IN" sz="950" dirty="0"/>
              <a:t>('</a:t>
            </a:r>
            <a:r>
              <a:rPr lang="en-IN" sz="950" dirty="0" err="1"/>
              <a:t>loggedIn</a:t>
            </a:r>
            <a:r>
              <a:rPr lang="en-IN" sz="950" dirty="0"/>
              <a:t>')!=='true'){alert('⚠️ Please login to access the DESIGN');return false;}"&gt;DESIGN&lt;/a&gt;&lt;/li&gt;</a:t>
            </a:r>
          </a:p>
          <a:p>
            <a:pPr marL="76200" indent="0">
              <a:buNone/>
            </a:pPr>
            <a:r>
              <a:rPr lang="en-IN" sz="950" dirty="0"/>
              <a:t>          &lt;li&gt;&lt;a </a:t>
            </a:r>
            <a:r>
              <a:rPr lang="en-IN" sz="950" dirty="0" err="1"/>
              <a:t>href</a:t>
            </a:r>
            <a:r>
              <a:rPr lang="en-IN" sz="950" dirty="0"/>
              <a:t>="#</a:t>
            </a:r>
            <a:r>
              <a:rPr lang="en-IN" sz="950" dirty="0" err="1"/>
              <a:t>contact"onclick</a:t>
            </a:r>
            <a:r>
              <a:rPr lang="en-IN" sz="950" dirty="0"/>
              <a:t>="if(</a:t>
            </a:r>
            <a:r>
              <a:rPr lang="en-IN" sz="950" dirty="0" err="1"/>
              <a:t>getCookie</a:t>
            </a:r>
            <a:r>
              <a:rPr lang="en-IN" sz="950" dirty="0"/>
              <a:t>('</a:t>
            </a:r>
            <a:r>
              <a:rPr lang="en-IN" sz="950" dirty="0" err="1"/>
              <a:t>loggedIn</a:t>
            </a:r>
            <a:r>
              <a:rPr lang="en-IN" sz="950" dirty="0"/>
              <a:t>')!=='true'){alert('⚠️ Please login to access the CONTACT');return false;}"&gt;CONTACT&lt;/a&gt;&lt;/li&gt;</a:t>
            </a:r>
          </a:p>
          <a:p>
            <a:pPr marL="76200" indent="0">
              <a:buNone/>
            </a:pPr>
            <a:r>
              <a:rPr lang="en-IN" sz="950" dirty="0"/>
              <a:t>          &lt;li&gt;&lt;a </a:t>
            </a:r>
            <a:r>
              <a:rPr lang="en-IN" sz="950" dirty="0" err="1"/>
              <a:t>href</a:t>
            </a:r>
            <a:r>
              <a:rPr lang="en-IN" sz="950" dirty="0"/>
              <a:t>="</a:t>
            </a:r>
            <a:r>
              <a:rPr lang="en-IN" sz="950" dirty="0" err="1"/>
              <a:t>indianmap.html"onclick</a:t>
            </a:r>
            <a:r>
              <a:rPr lang="en-IN" sz="950" dirty="0"/>
              <a:t>="if(</a:t>
            </a:r>
            <a:r>
              <a:rPr lang="en-IN" sz="950" dirty="0" err="1"/>
              <a:t>getCookie</a:t>
            </a:r>
            <a:r>
              <a:rPr lang="en-IN" sz="950" dirty="0"/>
              <a:t>('</a:t>
            </a:r>
            <a:r>
              <a:rPr lang="en-IN" sz="950" dirty="0" err="1"/>
              <a:t>loggedIn</a:t>
            </a:r>
            <a:r>
              <a:rPr lang="en-IN" sz="950" dirty="0"/>
              <a:t>')!=='true'){alert('⚠️ Please login to access the MAP');return false;}"&gt;INDIAN MAP&lt;/a&gt;&lt;/li&gt;</a:t>
            </a:r>
          </a:p>
          <a:p>
            <a:pPr marL="76200" indent="0">
              <a:buNone/>
            </a:pPr>
            <a:r>
              <a:rPr lang="en-IN" sz="950" dirty="0"/>
              <a:t>        &lt;/ul&gt;</a:t>
            </a:r>
          </a:p>
          <a:p>
            <a:pPr marL="76200" indent="0">
              <a:buNone/>
            </a:pPr>
            <a:r>
              <a:rPr lang="en-IN" sz="950" dirty="0"/>
              <a:t>      &lt;/div&gt;</a:t>
            </a:r>
          </a:p>
          <a:p>
            <a:pPr marL="76200" indent="0">
              <a:buNone/>
            </a:pPr>
            <a:r>
              <a:rPr lang="en-IN" sz="950" dirty="0"/>
              <a:t>      &lt;div class="search"&gt;</a:t>
            </a:r>
          </a:p>
          <a:p>
            <a:pPr marL="76200" indent="0">
              <a:buNone/>
            </a:pPr>
            <a:r>
              <a:rPr lang="en-IN" sz="950" dirty="0"/>
              <a:t>        &lt;input class="</a:t>
            </a:r>
            <a:r>
              <a:rPr lang="en-IN" sz="950" dirty="0" err="1"/>
              <a:t>srch</a:t>
            </a:r>
            <a:r>
              <a:rPr lang="en-IN" sz="950" dirty="0"/>
              <a:t>" type="search" name="search" placeholder="Type to Search"&gt;</a:t>
            </a:r>
          </a:p>
          <a:p>
            <a:pPr marL="76200" indent="0">
              <a:buNone/>
            </a:pPr>
            <a:r>
              <a:rPr lang="en-IN" sz="950" dirty="0"/>
              <a:t>        &lt;a </a:t>
            </a:r>
            <a:r>
              <a:rPr lang="en-IN" sz="950" dirty="0" err="1"/>
              <a:t>href</a:t>
            </a:r>
            <a:r>
              <a:rPr lang="en-IN" sz="950" dirty="0"/>
              <a:t>="#"&gt;&lt;button class="</a:t>
            </a:r>
            <a:r>
              <a:rPr lang="en-IN" sz="950" dirty="0" err="1"/>
              <a:t>btn</a:t>
            </a:r>
            <a:r>
              <a:rPr lang="en-IN" sz="950" dirty="0"/>
              <a:t>"&gt;Search&lt;/button&gt;&lt;/a&gt;</a:t>
            </a:r>
          </a:p>
          <a:p>
            <a:pPr marL="76200" indent="0">
              <a:buNone/>
            </a:pPr>
            <a:r>
              <a:rPr lang="en-IN" sz="950" dirty="0"/>
              <a:t>      &lt;/div&gt;</a:t>
            </a:r>
          </a:p>
          <a:p>
            <a:pPr marL="76200" indent="0">
              <a:buNone/>
            </a:pPr>
            <a:r>
              <a:rPr lang="en-IN" sz="950" dirty="0"/>
              <a:t>    &lt;/div&gt; </a:t>
            </a:r>
          </a:p>
          <a:p>
            <a:pPr marL="76200" indent="0">
              <a:buNone/>
            </a:pPr>
            <a:r>
              <a:rPr lang="en-IN" sz="950" dirty="0"/>
              <a:t>    </a:t>
            </a:r>
          </a:p>
          <a:p>
            <a:pPr marL="76200" indent="0">
              <a:buNone/>
            </a:pPr>
            <a:r>
              <a:rPr lang="en-IN" sz="950" dirty="0"/>
              <a:t>    &lt;!-- LOGIN/SIGNUP FORMS --&gt;</a:t>
            </a:r>
          </a:p>
          <a:p>
            <a:pPr marL="76200" indent="0">
              <a:buNone/>
            </a:pPr>
            <a:r>
              <a:rPr lang="en-IN" sz="950" dirty="0"/>
              <a:t>&lt;div class="form" id="auth-box"&gt;</a:t>
            </a:r>
          </a:p>
          <a:p>
            <a:pPr marL="76200" indent="0">
              <a:buNone/>
            </a:pPr>
            <a:r>
              <a:rPr lang="en-IN" sz="950" dirty="0"/>
              <a:t>  &lt;!-- Signup Form --&gt;</a:t>
            </a:r>
          </a:p>
          <a:p>
            <a:pPr marL="76200" indent="0">
              <a:buNone/>
            </a:pPr>
            <a:r>
              <a:rPr lang="en-IN" sz="950" dirty="0"/>
              <a:t>  &lt;div id="signup-box" class="form-box" style="</a:t>
            </a:r>
            <a:r>
              <a:rPr lang="en-IN" sz="950" dirty="0" err="1"/>
              <a:t>display:none</a:t>
            </a:r>
            <a:r>
              <a:rPr lang="en-IN" sz="950" dirty="0"/>
              <a:t>;"&gt;</a:t>
            </a:r>
          </a:p>
          <a:p>
            <a:pPr marL="76200" indent="0">
              <a:buNone/>
            </a:pPr>
            <a:r>
              <a:rPr lang="en-IN" sz="950" dirty="0"/>
              <a:t>    &lt;h2&gt;Signup&lt;/h2&gt;</a:t>
            </a:r>
          </a:p>
          <a:p>
            <a:pPr marL="76200" indent="0">
              <a:buNone/>
            </a:pPr>
            <a:r>
              <a:rPr lang="en-IN" sz="950" dirty="0"/>
              <a:t>    &lt;form id="signup-form" </a:t>
            </a:r>
            <a:r>
              <a:rPr lang="en-IN" sz="950" dirty="0" err="1"/>
              <a:t>onsubmit</a:t>
            </a:r>
            <a:r>
              <a:rPr lang="en-IN" sz="950" dirty="0"/>
              <a:t>="</a:t>
            </a:r>
            <a:r>
              <a:rPr lang="en-IN" sz="950" dirty="0" err="1"/>
              <a:t>signupUser</a:t>
            </a:r>
            <a:r>
              <a:rPr lang="en-IN" sz="950" dirty="0"/>
              <a:t>(event)"&gt;</a:t>
            </a:r>
          </a:p>
          <a:p>
            <a:pPr marL="76200" indent="0">
              <a:buNone/>
            </a:pPr>
            <a:r>
              <a:rPr lang="en-IN" sz="950" dirty="0"/>
              <a:t>      &lt;input type="email" id="signup-email" placeholder="Enter Email" required autocomplete="email"&gt;</a:t>
            </a:r>
          </a:p>
          <a:p>
            <a:pPr marL="76200" indent="0">
              <a:buNone/>
            </a:pPr>
            <a:r>
              <a:rPr lang="en-IN" sz="950" dirty="0"/>
              <a:t>      &lt;input type="password" id="signup-password" placeholder="Enter Password" required autocomplete="new-password"&gt;</a:t>
            </a:r>
          </a:p>
          <a:p>
            <a:pPr marL="76200" indent="0">
              <a:buNone/>
            </a:pPr>
            <a:r>
              <a:rPr lang="en-IN" sz="950" dirty="0"/>
              <a:t>      &lt;input type="password" id="signup-confirm" placeholder="Confirm Password" required autocomplete="new-password"&gt;</a:t>
            </a:r>
          </a:p>
          <a:p>
            <a:pPr marL="76200" indent="0">
              <a:buNone/>
            </a:pPr>
            <a:r>
              <a:rPr lang="en-IN" sz="950" dirty="0"/>
              <a:t>      &lt;button type="submit"&gt;Signup&lt;/button&gt;</a:t>
            </a:r>
          </a:p>
          <a:p>
            <a:pPr marL="76200" indent="0">
              <a:buNone/>
            </a:pPr>
            <a:r>
              <a:rPr lang="en-IN" sz="950" dirty="0"/>
              <a:t>    &lt;/form&gt;</a:t>
            </a:r>
          </a:p>
          <a:p>
            <a:pPr marL="76200" indent="0">
              <a:buNone/>
            </a:pPr>
            <a:r>
              <a:rPr lang="en-IN" sz="950" dirty="0"/>
              <a:t>    &lt;p&gt;Already have an account? &lt;a </a:t>
            </a:r>
            <a:r>
              <a:rPr lang="en-IN" sz="950" dirty="0" err="1"/>
              <a:t>href</a:t>
            </a:r>
            <a:r>
              <a:rPr lang="en-IN" sz="950" dirty="0"/>
              <a:t>="#" onclick="</a:t>
            </a:r>
            <a:r>
              <a:rPr lang="en-IN" sz="950" dirty="0" err="1"/>
              <a:t>toggleForm</a:t>
            </a:r>
            <a:r>
              <a:rPr lang="en-IN" sz="950" dirty="0"/>
              <a:t>('login')"&gt;Login here&lt;/a&gt;&lt;/p&gt;</a:t>
            </a:r>
          </a:p>
          <a:p>
            <a:pPr marL="76200" indent="0">
              <a:buNone/>
            </a:pPr>
            <a:r>
              <a:rPr lang="en-IN" sz="950" dirty="0"/>
              <a:t>  &lt;/div&gt;</a:t>
            </a:r>
          </a:p>
          <a:p>
            <a:pPr marL="76200" indent="0">
              <a:buNone/>
            </a:pPr>
            <a:endParaRPr lang="en-IN" sz="950" dirty="0"/>
          </a:p>
        </p:txBody>
      </p:sp>
    </p:spTree>
    <p:extLst>
      <p:ext uri="{BB962C8B-B14F-4D97-AF65-F5344CB8AC3E}">
        <p14:creationId xmlns:p14="http://schemas.microsoft.com/office/powerpoint/2010/main" val="39030873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8CA7A-CE54-F063-2429-68B6B72B5E16}"/>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1ADED552-2865-BAA7-6C52-4026DBDBA448}"/>
              </a:ext>
            </a:extLst>
          </p:cNvPr>
          <p:cNvSpPr>
            <a:spLocks noGrp="1"/>
          </p:cNvSpPr>
          <p:nvPr>
            <p:ph type="body" idx="1"/>
          </p:nvPr>
        </p:nvSpPr>
        <p:spPr/>
        <p:txBody>
          <a:bodyPr>
            <a:normAutofit/>
          </a:bodyPr>
          <a:lstStyle/>
          <a:p>
            <a:pPr marL="76200" indent="0">
              <a:buNone/>
            </a:pPr>
            <a:r>
              <a:rPr lang="en-IN" sz="1000" dirty="0"/>
              <a:t>&lt;!-- Login Form --&gt;</a:t>
            </a:r>
          </a:p>
          <a:p>
            <a:pPr marL="76200" indent="0">
              <a:buNone/>
            </a:pPr>
            <a:r>
              <a:rPr lang="en-IN" sz="1000" dirty="0"/>
              <a:t>  &lt;div id="login-box" class="form-box"&gt;</a:t>
            </a:r>
          </a:p>
          <a:p>
            <a:pPr marL="76200" indent="0">
              <a:buNone/>
            </a:pPr>
            <a:r>
              <a:rPr lang="en-IN" sz="1000" dirty="0"/>
              <a:t>    &lt;h2&gt;Login&lt;/h2&gt;</a:t>
            </a:r>
          </a:p>
          <a:p>
            <a:pPr marL="76200" indent="0">
              <a:buNone/>
            </a:pPr>
            <a:r>
              <a:rPr lang="en-IN" sz="1000" dirty="0"/>
              <a:t>    &lt;form id="login-form" </a:t>
            </a:r>
            <a:r>
              <a:rPr lang="en-IN" sz="1000" dirty="0" err="1"/>
              <a:t>onsubmit</a:t>
            </a:r>
            <a:r>
              <a:rPr lang="en-IN" sz="1000" dirty="0"/>
              <a:t>="</a:t>
            </a:r>
            <a:r>
              <a:rPr lang="en-IN" sz="1000" dirty="0" err="1"/>
              <a:t>loginUser</a:t>
            </a:r>
            <a:r>
              <a:rPr lang="en-IN" sz="1000" dirty="0"/>
              <a:t>(event)"&gt;</a:t>
            </a:r>
          </a:p>
          <a:p>
            <a:pPr marL="76200" indent="0">
              <a:buNone/>
            </a:pPr>
            <a:r>
              <a:rPr lang="en-IN" sz="1000" dirty="0"/>
              <a:t>      &lt;input type="email" id="login-email" placeholder="Enter Email" required autocomplete="email"&gt;</a:t>
            </a:r>
          </a:p>
          <a:p>
            <a:pPr marL="76200" indent="0">
              <a:buNone/>
            </a:pPr>
            <a:r>
              <a:rPr lang="en-IN" sz="1000" dirty="0"/>
              <a:t>      &lt;input type="password" id="login-password" placeholder="Enter Password" required autocomplete="current-password"&gt;</a:t>
            </a:r>
          </a:p>
          <a:p>
            <a:pPr marL="76200" indent="0">
              <a:buNone/>
            </a:pPr>
            <a:r>
              <a:rPr lang="en-IN" sz="1000" dirty="0"/>
              <a:t>      &lt;button type="submit"&gt;Login&lt;/button&gt;</a:t>
            </a:r>
          </a:p>
          <a:p>
            <a:pPr marL="76200" indent="0">
              <a:buNone/>
            </a:pPr>
            <a:r>
              <a:rPr lang="en-IN" sz="1000" dirty="0"/>
              <a:t>    &lt;/form&gt;</a:t>
            </a:r>
          </a:p>
          <a:p>
            <a:pPr marL="76200" indent="0">
              <a:buNone/>
            </a:pPr>
            <a:r>
              <a:rPr lang="en-IN" sz="1000" dirty="0"/>
              <a:t>    &lt;p&gt;Don't have an account? &lt;a </a:t>
            </a:r>
            <a:r>
              <a:rPr lang="en-IN" sz="1000" dirty="0" err="1"/>
              <a:t>href</a:t>
            </a:r>
            <a:r>
              <a:rPr lang="en-IN" sz="1000" dirty="0"/>
              <a:t>="#" onclick="</a:t>
            </a:r>
            <a:r>
              <a:rPr lang="en-IN" sz="1000" dirty="0" err="1"/>
              <a:t>toggleForm</a:t>
            </a:r>
            <a:r>
              <a:rPr lang="en-IN" sz="1000" dirty="0"/>
              <a:t>('signup')"&gt;Signup here&lt;/a&gt;&lt;/p&gt;</a:t>
            </a:r>
          </a:p>
          <a:p>
            <a:pPr marL="76200" indent="0">
              <a:buNone/>
            </a:pPr>
            <a:r>
              <a:rPr lang="en-IN" sz="1000" dirty="0"/>
              <a:t>  &lt;/div&gt;</a:t>
            </a:r>
          </a:p>
          <a:p>
            <a:pPr marL="76200" indent="0">
              <a:buNone/>
            </a:pPr>
            <a:endParaRPr lang="en-IN" sz="1000" dirty="0"/>
          </a:p>
          <a:p>
            <a:pPr marL="76200" indent="0">
              <a:buNone/>
            </a:pPr>
            <a:r>
              <a:rPr lang="en-IN" sz="1000" dirty="0"/>
              <a:t>&lt;!-- Logout Box --&gt;</a:t>
            </a:r>
          </a:p>
          <a:p>
            <a:pPr marL="76200" indent="0">
              <a:buNone/>
            </a:pPr>
            <a:r>
              <a:rPr lang="en-IN" sz="1000" dirty="0"/>
              <a:t>  &lt;div id="logout-box" class="form-box" style="</a:t>
            </a:r>
            <a:r>
              <a:rPr lang="en-IN" sz="1000" dirty="0" err="1"/>
              <a:t>display:none</a:t>
            </a:r>
            <a:r>
              <a:rPr lang="en-IN" sz="1000" dirty="0"/>
              <a:t>;"&gt;</a:t>
            </a:r>
          </a:p>
          <a:p>
            <a:pPr marL="76200" indent="0">
              <a:buNone/>
            </a:pPr>
            <a:r>
              <a:rPr lang="en-IN" sz="1000" dirty="0"/>
              <a:t>    &lt;h3&gt;Welcome!&lt;/h3&gt;</a:t>
            </a:r>
          </a:p>
          <a:p>
            <a:pPr marL="76200" indent="0">
              <a:buNone/>
            </a:pPr>
            <a:r>
              <a:rPr lang="en-IN" sz="1000" dirty="0"/>
              <a:t>    &lt;button onclick="</a:t>
            </a:r>
            <a:r>
              <a:rPr lang="en-IN" sz="1000" dirty="0" err="1"/>
              <a:t>logoutUser</a:t>
            </a:r>
            <a:r>
              <a:rPr lang="en-IN" sz="1000" dirty="0"/>
              <a:t>()"&gt;Logout&lt;/button&gt;</a:t>
            </a:r>
          </a:p>
          <a:p>
            <a:pPr marL="76200" indent="0">
              <a:buNone/>
            </a:pPr>
            <a:r>
              <a:rPr lang="en-IN" sz="1000" dirty="0"/>
              <a:t>  &lt;/div&gt;</a:t>
            </a:r>
          </a:p>
          <a:p>
            <a:pPr marL="76200" indent="0">
              <a:buNone/>
            </a:pPr>
            <a:r>
              <a:rPr lang="en-IN" sz="1000" dirty="0"/>
              <a:t>&lt;/div&gt;</a:t>
            </a:r>
          </a:p>
          <a:p>
            <a:pPr marL="76200" indent="0">
              <a:buNone/>
            </a:pPr>
            <a:endParaRPr lang="en-IN" sz="1000" dirty="0"/>
          </a:p>
          <a:p>
            <a:pPr marL="76200" indent="0">
              <a:buNone/>
            </a:pPr>
            <a:endParaRPr lang="en-IN" sz="1000" dirty="0"/>
          </a:p>
        </p:txBody>
      </p:sp>
    </p:spTree>
    <p:extLst>
      <p:ext uri="{BB962C8B-B14F-4D97-AF65-F5344CB8AC3E}">
        <p14:creationId xmlns:p14="http://schemas.microsoft.com/office/powerpoint/2010/main" val="15625623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91C50-556A-D407-7E07-FAAA1F30740D}"/>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06B58363-A0EA-E529-F8C9-884CE5CD4989}"/>
              </a:ext>
            </a:extLst>
          </p:cNvPr>
          <p:cNvSpPr>
            <a:spLocks noGrp="1"/>
          </p:cNvSpPr>
          <p:nvPr>
            <p:ph type="body" idx="1"/>
          </p:nvPr>
        </p:nvSpPr>
        <p:spPr/>
        <p:txBody>
          <a:bodyPr>
            <a:normAutofit/>
          </a:bodyPr>
          <a:lstStyle/>
          <a:p>
            <a:pPr marL="76200" indent="0">
              <a:buNone/>
            </a:pPr>
            <a:r>
              <a:rPr lang="en-US" sz="1000" dirty="0"/>
              <a:t> &lt;!-- Main Page Content --&gt;</a:t>
            </a:r>
          </a:p>
          <a:p>
            <a:pPr marL="76200" indent="0">
              <a:buNone/>
            </a:pPr>
            <a:r>
              <a:rPr lang="en-US" sz="1000" dirty="0"/>
              <a:t>    &lt;div id="page-content"&gt;</a:t>
            </a:r>
          </a:p>
          <a:p>
            <a:pPr marL="76200" indent="0">
              <a:buNone/>
            </a:pPr>
            <a:r>
              <a:rPr lang="en-US" sz="1000" dirty="0"/>
              <a:t>      &lt;div class="content"&gt;</a:t>
            </a:r>
          </a:p>
          <a:p>
            <a:pPr marL="76200" indent="0">
              <a:buNone/>
            </a:pPr>
            <a:r>
              <a:rPr lang="en-US" sz="1000" dirty="0"/>
              <a:t>        &lt;div class="left-content"&gt;</a:t>
            </a:r>
          </a:p>
          <a:p>
            <a:pPr marL="76200" indent="0">
              <a:buNone/>
            </a:pPr>
            <a:r>
              <a:rPr lang="en-US" sz="1000" dirty="0"/>
              <a:t>          &lt;h1&gt;Explore the Richness of&lt;</a:t>
            </a:r>
            <a:r>
              <a:rPr lang="en-US" sz="1000" dirty="0" err="1"/>
              <a:t>br</a:t>
            </a:r>
            <a:r>
              <a:rPr lang="en-US" sz="1000" dirty="0"/>
              <a:t>&gt;&lt;span&gt;Indian Culture&lt;/span&gt; &lt;</a:t>
            </a:r>
            <a:r>
              <a:rPr lang="en-US" sz="1000" dirty="0" err="1"/>
              <a:t>br</a:t>
            </a:r>
            <a:r>
              <a:rPr lang="en-US" sz="1000" dirty="0"/>
              <a:t>&gt;and Heritage&lt;/h1&gt;</a:t>
            </a:r>
          </a:p>
          <a:p>
            <a:pPr marL="76200" indent="0">
              <a:buNone/>
            </a:pPr>
            <a:r>
              <a:rPr lang="en-US" sz="1000" dirty="0"/>
              <a:t>          &lt;p class="par"&gt;India is a land of diverse traditions, languages, and festivals. &lt;</a:t>
            </a:r>
            <a:r>
              <a:rPr lang="en-US" sz="1000" dirty="0" err="1"/>
              <a:t>br</a:t>
            </a:r>
            <a:r>
              <a:rPr lang="en-US" sz="1000" dirty="0"/>
              <a:t>&gt;</a:t>
            </a:r>
          </a:p>
          <a:p>
            <a:pPr marL="76200" indent="0">
              <a:buNone/>
            </a:pPr>
            <a:r>
              <a:rPr lang="en-US" sz="1000" dirty="0"/>
              <a:t>            From ancient history to vibrant modern art, its heritage is truly captivating.&lt;/p&gt;</a:t>
            </a:r>
          </a:p>
          <a:p>
            <a:pPr marL="76200" indent="0">
              <a:buNone/>
            </a:pPr>
            <a:r>
              <a:rPr lang="en-US" sz="1000" dirty="0"/>
              <a:t>          &lt;button class="</a:t>
            </a:r>
            <a:r>
              <a:rPr lang="en-US" sz="1000" dirty="0" err="1"/>
              <a:t>cn</a:t>
            </a:r>
            <a:r>
              <a:rPr lang="en-US" sz="1000" dirty="0"/>
              <a:t>"&gt;&lt;a </a:t>
            </a:r>
            <a:r>
              <a:rPr lang="en-US" sz="1000" dirty="0" err="1"/>
              <a:t>href</a:t>
            </a:r>
            <a:r>
              <a:rPr lang="en-US" sz="1000" dirty="0"/>
              <a:t>="learnmore.html"&gt;LEARN MORE&lt;/a&gt;&lt;/button&gt;</a:t>
            </a:r>
          </a:p>
          <a:p>
            <a:pPr marL="76200" indent="0">
              <a:buNone/>
            </a:pPr>
            <a:r>
              <a:rPr lang="en-US" sz="1000" dirty="0"/>
              <a:t>        &lt;/div&gt;</a:t>
            </a:r>
          </a:p>
          <a:p>
            <a:pPr marL="76200" indent="0">
              <a:buNone/>
            </a:pPr>
            <a:r>
              <a:rPr lang="en-US" sz="1000" dirty="0"/>
              <a:t>      &lt;/div&gt; </a:t>
            </a:r>
          </a:p>
          <a:p>
            <a:pPr marL="76200" indent="0">
              <a:buNone/>
            </a:pPr>
            <a:r>
              <a:rPr lang="en-US" sz="1000" dirty="0"/>
              <a:t>    &lt;/div&gt;</a:t>
            </a:r>
          </a:p>
          <a:p>
            <a:pPr marL="76200" indent="0">
              <a:buNone/>
            </a:pPr>
            <a:r>
              <a:rPr lang="en-US" sz="1000" dirty="0"/>
              <a:t>  &lt;/div&gt;</a:t>
            </a:r>
          </a:p>
          <a:p>
            <a:pPr marL="76200" indent="0">
              <a:buNone/>
            </a:pPr>
            <a:r>
              <a:rPr lang="en-US" sz="1200" dirty="0"/>
              <a:t> &lt;!-- About Section --&gt;</a:t>
            </a:r>
          </a:p>
          <a:p>
            <a:pPr marL="76200" indent="0">
              <a:buNone/>
            </a:pPr>
            <a:r>
              <a:rPr lang="en-US" sz="1200" dirty="0"/>
              <a:t>  &lt;section class="page-section alternate-</a:t>
            </a:r>
            <a:r>
              <a:rPr lang="en-US" sz="1200" dirty="0" err="1"/>
              <a:t>bg</a:t>
            </a:r>
            <a:r>
              <a:rPr lang="en-US" sz="1200" dirty="0"/>
              <a:t>" id="about"&gt;</a:t>
            </a:r>
          </a:p>
          <a:p>
            <a:pPr marL="76200" indent="0">
              <a:buNone/>
            </a:pPr>
            <a:r>
              <a:rPr lang="en-US" sz="1200" dirty="0"/>
              <a:t>    &lt;div class="section-container"&gt;</a:t>
            </a:r>
          </a:p>
          <a:p>
            <a:pPr marL="76200" indent="0">
              <a:buNone/>
            </a:pPr>
            <a:r>
              <a:rPr lang="en-US" sz="1200" dirty="0"/>
              <a:t>      &lt;h2&gt;About Indian Culture&lt;/h2&gt;</a:t>
            </a:r>
          </a:p>
          <a:p>
            <a:pPr marL="76200" indent="0">
              <a:buNone/>
            </a:pPr>
            <a:r>
              <a:rPr lang="en-US" sz="1200" dirty="0"/>
              <a:t>      &lt;p&gt;India's culture is among the world's oldest and most diverse, spanning thousands of years...&lt;/p&gt;</a:t>
            </a:r>
          </a:p>
          <a:p>
            <a:pPr marL="76200" indent="0">
              <a:buNone/>
            </a:pPr>
            <a:r>
              <a:rPr lang="en-US" sz="1200" dirty="0"/>
              <a:t>      &lt;</a:t>
            </a:r>
            <a:r>
              <a:rPr lang="en-US" sz="1200" dirty="0" err="1"/>
              <a:t>img</a:t>
            </a:r>
            <a:r>
              <a:rPr lang="en-US" sz="1200" dirty="0"/>
              <a:t> </a:t>
            </a:r>
            <a:r>
              <a:rPr lang="en-US" sz="1200" dirty="0" err="1"/>
              <a:t>src</a:t>
            </a:r>
            <a:r>
              <a:rPr lang="en-US" sz="1200" dirty="0"/>
              <a:t>='11.jpg' alt="Diversity of Indian Culture" class="section-image"&gt;</a:t>
            </a:r>
          </a:p>
          <a:p>
            <a:pPr marL="76200" indent="0">
              <a:buNone/>
            </a:pPr>
            <a:r>
              <a:rPr lang="en-US" sz="1200" dirty="0"/>
              <a:t>    &lt;/div&gt;</a:t>
            </a:r>
          </a:p>
          <a:p>
            <a:pPr marL="76200" indent="0">
              <a:buNone/>
            </a:pPr>
            <a:r>
              <a:rPr lang="en-US" sz="1200" dirty="0"/>
              <a:t>  &lt;/section&gt;</a:t>
            </a:r>
          </a:p>
          <a:p>
            <a:pPr marL="76200" indent="0">
              <a:buNone/>
            </a:pPr>
            <a:endParaRPr lang="en-IN" sz="1000" dirty="0"/>
          </a:p>
        </p:txBody>
      </p:sp>
    </p:spTree>
    <p:extLst>
      <p:ext uri="{BB962C8B-B14F-4D97-AF65-F5344CB8AC3E}">
        <p14:creationId xmlns:p14="http://schemas.microsoft.com/office/powerpoint/2010/main" val="32256334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FAADA-60D2-AACC-CFF8-C509D58BAB6F}"/>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22E3DC90-03AC-6E3B-DDC9-BBC2728BEAB4}"/>
              </a:ext>
            </a:extLst>
          </p:cNvPr>
          <p:cNvSpPr>
            <a:spLocks noGrp="1"/>
          </p:cNvSpPr>
          <p:nvPr>
            <p:ph type="body" idx="1"/>
          </p:nvPr>
        </p:nvSpPr>
        <p:spPr/>
        <p:txBody>
          <a:bodyPr>
            <a:noAutofit/>
          </a:bodyPr>
          <a:lstStyle/>
          <a:p>
            <a:pPr marL="76200" indent="0">
              <a:buNone/>
            </a:pPr>
            <a:r>
              <a:rPr lang="en-IN" sz="1000" dirty="0"/>
              <a:t> &lt;!-- Service Section --&gt;</a:t>
            </a:r>
          </a:p>
          <a:p>
            <a:pPr marL="76200" indent="0">
              <a:buNone/>
            </a:pPr>
            <a:r>
              <a:rPr lang="en-IN" sz="1000" dirty="0"/>
              <a:t>  &lt;section class="page-section" id="service"&gt;</a:t>
            </a:r>
          </a:p>
          <a:p>
            <a:pPr marL="76200" indent="0">
              <a:buNone/>
            </a:pPr>
            <a:r>
              <a:rPr lang="en-IN" sz="1000" dirty="0"/>
              <a:t>    &lt;div class="section-container"&gt;</a:t>
            </a:r>
          </a:p>
          <a:p>
            <a:pPr marL="76200" indent="0">
              <a:buNone/>
            </a:pPr>
            <a:r>
              <a:rPr lang="en-IN" sz="1000" dirty="0"/>
              <a:t>      &lt;h2&gt;Our Cultural Offerings&lt;/h2&gt;</a:t>
            </a:r>
          </a:p>
          <a:p>
            <a:pPr marL="76200" indent="0">
              <a:buNone/>
            </a:pPr>
            <a:r>
              <a:rPr lang="en-IN" sz="1000" dirty="0"/>
              <a:t>      &lt;div class="service-grid"&gt;</a:t>
            </a:r>
          </a:p>
          <a:p>
            <a:pPr marL="76200" indent="0">
              <a:buNone/>
            </a:pPr>
            <a:r>
              <a:rPr lang="en-IN" sz="1000" dirty="0"/>
              <a:t>        &lt;div class="service-item"&gt;&lt;h3&gt;&lt;a </a:t>
            </a:r>
            <a:r>
              <a:rPr lang="en-IN" sz="1000" dirty="0" err="1"/>
              <a:t>href</a:t>
            </a:r>
            <a:r>
              <a:rPr lang="en-IN" sz="1000" dirty="0"/>
              <a:t>="heritage.html"&gt;Heritage Tours&lt;/a&gt;&lt;/h3&gt;</a:t>
            </a:r>
          </a:p>
          <a:p>
            <a:pPr marL="76200" indent="0">
              <a:buNone/>
            </a:pPr>
            <a:r>
              <a:rPr lang="en-IN" sz="1000" dirty="0"/>
              <a:t>          &lt;p&gt;Experience historical sites and cultural landmarks across India&lt;/p&gt;</a:t>
            </a:r>
          </a:p>
          <a:p>
            <a:pPr marL="76200" indent="0">
              <a:buNone/>
            </a:pPr>
            <a:r>
              <a:rPr lang="en-IN" sz="1000" dirty="0"/>
              <a:t>        &lt;/div&gt;</a:t>
            </a:r>
          </a:p>
          <a:p>
            <a:pPr marL="76200" indent="0">
              <a:buNone/>
            </a:pPr>
            <a:r>
              <a:rPr lang="en-IN" sz="1000" dirty="0"/>
              <a:t>        &lt;div class="service-item"&gt;&lt;h3&gt;&lt;a </a:t>
            </a:r>
            <a:r>
              <a:rPr lang="en-IN" sz="1000" dirty="0" err="1"/>
              <a:t>href</a:t>
            </a:r>
            <a:r>
              <a:rPr lang="en-IN" sz="1000" dirty="0"/>
              <a:t>="Painting &amp; Folk Arts.html"&gt;Painting &amp; Folk Arts&lt;/a&gt;&lt;/h3&gt;</a:t>
            </a:r>
          </a:p>
          <a:p>
            <a:pPr marL="76200" indent="0">
              <a:buNone/>
            </a:pPr>
            <a:r>
              <a:rPr lang="en-IN" sz="1000" dirty="0"/>
              <a:t>          &lt;p&gt;Learn traditional Indian art forms like Rangoli, Mehendi, and pottery.&lt;/p&gt;</a:t>
            </a:r>
          </a:p>
          <a:p>
            <a:pPr marL="76200" indent="0">
              <a:buNone/>
            </a:pPr>
            <a:r>
              <a:rPr lang="en-IN" sz="1000" dirty="0"/>
              <a:t>        &lt;/div&gt;</a:t>
            </a:r>
          </a:p>
          <a:p>
            <a:pPr marL="76200" indent="0">
              <a:buNone/>
            </a:pPr>
            <a:r>
              <a:rPr lang="en-IN" sz="1000" dirty="0"/>
              <a:t>        &lt;div class="service-item"&gt;&lt;h3&gt;&lt;a </a:t>
            </a:r>
            <a:r>
              <a:rPr lang="en-IN" sz="1000" dirty="0" err="1"/>
              <a:t>href</a:t>
            </a:r>
            <a:r>
              <a:rPr lang="en-IN" sz="1000" dirty="0"/>
              <a:t>="Crafts &amp; Handicrafts.html"&gt;Crafts &amp; Handicrafts&lt;/a&gt;&lt;/h3&gt;</a:t>
            </a:r>
          </a:p>
          <a:p>
            <a:pPr marL="76200" indent="0">
              <a:buNone/>
            </a:pPr>
            <a:r>
              <a:rPr lang="en-IN" sz="1000" dirty="0"/>
              <a:t>          &lt;p&gt;Discover the diverse </a:t>
            </a:r>
            <a:r>
              <a:rPr lang="en-IN" sz="1000" dirty="0" err="1"/>
              <a:t>flavors</a:t>
            </a:r>
            <a:r>
              <a:rPr lang="en-IN" sz="1000" dirty="0"/>
              <a:t> of Indian cuisine through cooking classes.&lt;/p&gt;</a:t>
            </a:r>
          </a:p>
          <a:p>
            <a:pPr marL="76200" indent="0">
              <a:buNone/>
            </a:pPr>
            <a:r>
              <a:rPr lang="en-IN" sz="1000" dirty="0"/>
              <a:t>        &lt;/div&gt;</a:t>
            </a:r>
          </a:p>
          <a:p>
            <a:pPr marL="76200" indent="0">
              <a:buNone/>
            </a:pPr>
            <a:r>
              <a:rPr lang="en-IN" sz="1000" dirty="0"/>
              <a:t>        &lt;div class="service-item"&gt;&lt;h3&gt;&lt;a </a:t>
            </a:r>
            <a:r>
              <a:rPr lang="en-IN" sz="1000" dirty="0" err="1"/>
              <a:t>href</a:t>
            </a:r>
            <a:r>
              <a:rPr lang="en-IN" sz="1000" dirty="0"/>
              <a:t>="music&amp;dance.html"&gt;Dance &amp; Music Classes&lt;/a&gt;&lt;/h3&gt;</a:t>
            </a:r>
          </a:p>
          <a:p>
            <a:pPr marL="76200" indent="0">
              <a:buNone/>
            </a:pPr>
            <a:r>
              <a:rPr lang="en-IN" sz="1000" dirty="0"/>
              <a:t>          &lt;p&gt;Immerse yourself in classical Indian dance and musical traditions.&lt;/p&gt;</a:t>
            </a:r>
          </a:p>
          <a:p>
            <a:pPr marL="76200" indent="0">
              <a:buNone/>
            </a:pPr>
            <a:r>
              <a:rPr lang="en-IN" sz="1000" dirty="0"/>
              <a:t>        &lt;/div&gt;</a:t>
            </a:r>
          </a:p>
          <a:p>
            <a:pPr marL="76200" indent="0">
              <a:buNone/>
            </a:pPr>
            <a:r>
              <a:rPr lang="en-IN" sz="1000" dirty="0"/>
              <a:t>        &lt;div class="service-item"&gt;&lt;h3&gt;&lt;a </a:t>
            </a:r>
            <a:r>
              <a:rPr lang="en-IN" sz="1000" dirty="0" err="1"/>
              <a:t>href</a:t>
            </a:r>
            <a:r>
              <a:rPr lang="en-IN" sz="1000" dirty="0"/>
              <a:t>="</a:t>
            </a:r>
            <a:r>
              <a:rPr lang="en-IN" sz="1000" dirty="0" err="1"/>
              <a:t>indian</a:t>
            </a:r>
            <a:r>
              <a:rPr lang="en-IN" sz="1000" dirty="0"/>
              <a:t> languages.html"&gt;Indian languages&lt;/a&gt;&lt;/h3&gt;</a:t>
            </a:r>
          </a:p>
          <a:p>
            <a:pPr marL="76200" indent="0">
              <a:buNone/>
            </a:pPr>
            <a:r>
              <a:rPr lang="en-IN" sz="1000" dirty="0"/>
              <a:t>          &lt;p&gt;The beauty of India’s many languages, each a voice of culture, tradition, and unity.&lt;/p&gt;</a:t>
            </a:r>
          </a:p>
          <a:p>
            <a:pPr marL="76200" indent="0">
              <a:buNone/>
            </a:pPr>
            <a:r>
              <a:rPr lang="en-IN" sz="1000" dirty="0"/>
              <a:t>        &lt;/div&gt;</a:t>
            </a:r>
          </a:p>
          <a:p>
            <a:pPr marL="76200" indent="0">
              <a:buNone/>
            </a:pPr>
            <a:r>
              <a:rPr lang="en-IN" sz="1000" dirty="0"/>
              <a:t>        &lt;div class="service-item"&gt;&lt;h3&gt;&lt;a </a:t>
            </a:r>
            <a:r>
              <a:rPr lang="en-IN" sz="1000" dirty="0" err="1"/>
              <a:t>href</a:t>
            </a:r>
            <a:r>
              <a:rPr lang="en-IN" sz="1000" dirty="0"/>
              <a:t>="</a:t>
            </a:r>
            <a:r>
              <a:rPr lang="en-IN" sz="1000" dirty="0" err="1"/>
              <a:t>indian</a:t>
            </a:r>
            <a:r>
              <a:rPr lang="en-IN" sz="1000" dirty="0"/>
              <a:t> festivals.html"&gt;Indian festivals&lt;/a&gt;&lt;/h3&gt;</a:t>
            </a:r>
          </a:p>
          <a:p>
            <a:pPr marL="76200" indent="0">
              <a:buNone/>
            </a:pPr>
            <a:r>
              <a:rPr lang="en-IN" sz="1000" dirty="0"/>
              <a:t>          &lt;p&gt;India celebrates a diverse range of festivals, reflecting its rich cultural, religious, and regional traditions.&lt;/p&gt;</a:t>
            </a:r>
          </a:p>
          <a:p>
            <a:pPr marL="76200" indent="0">
              <a:buNone/>
            </a:pPr>
            <a:r>
              <a:rPr lang="en-IN" sz="1000" dirty="0"/>
              <a:t>        &lt;/div&gt;</a:t>
            </a:r>
          </a:p>
          <a:p>
            <a:pPr marL="76200" indent="0">
              <a:buNone/>
            </a:pPr>
            <a:r>
              <a:rPr lang="en-IN" sz="1000" dirty="0"/>
              <a:t>      &lt;/div&gt;</a:t>
            </a:r>
          </a:p>
          <a:p>
            <a:pPr marL="76200" indent="0">
              <a:buNone/>
            </a:pPr>
            <a:r>
              <a:rPr lang="en-IN" sz="1000" dirty="0"/>
              <a:t>    &lt;/div&gt;</a:t>
            </a:r>
          </a:p>
          <a:p>
            <a:pPr marL="76200" indent="0">
              <a:buNone/>
            </a:pPr>
            <a:r>
              <a:rPr lang="en-IN" sz="1000" dirty="0"/>
              <a:t>  &lt;/section&gt;</a:t>
            </a:r>
          </a:p>
          <a:p>
            <a:pPr marL="76200" indent="0">
              <a:buNone/>
            </a:pPr>
            <a:br>
              <a:rPr lang="en-IN" sz="1000" dirty="0"/>
            </a:br>
            <a:endParaRPr lang="en-IN" sz="1000" dirty="0"/>
          </a:p>
          <a:p>
            <a:pPr marL="76200" indent="0">
              <a:buNone/>
            </a:pPr>
            <a:endParaRPr lang="en-IN" sz="1000" dirty="0"/>
          </a:p>
        </p:txBody>
      </p:sp>
    </p:spTree>
    <p:extLst>
      <p:ext uri="{BB962C8B-B14F-4D97-AF65-F5344CB8AC3E}">
        <p14:creationId xmlns:p14="http://schemas.microsoft.com/office/powerpoint/2010/main" val="2647804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6487F-A071-ED8B-436C-B63C3491159D}"/>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E5F0E7E5-5D4D-6C95-9E66-9D963BF8062C}"/>
              </a:ext>
            </a:extLst>
          </p:cNvPr>
          <p:cNvSpPr>
            <a:spLocks noGrp="1"/>
          </p:cNvSpPr>
          <p:nvPr>
            <p:ph type="body" idx="1"/>
          </p:nvPr>
        </p:nvSpPr>
        <p:spPr/>
        <p:txBody>
          <a:bodyPr>
            <a:normAutofit/>
          </a:bodyPr>
          <a:lstStyle/>
          <a:p>
            <a:pPr marL="76200" indent="0">
              <a:buNone/>
            </a:pPr>
            <a:r>
              <a:rPr lang="en-US" sz="1000" dirty="0"/>
              <a:t>&lt;!-- Design Section --&gt;</a:t>
            </a:r>
          </a:p>
          <a:p>
            <a:pPr marL="76200" indent="0">
              <a:buNone/>
            </a:pPr>
            <a:r>
              <a:rPr lang="en-US" sz="1000" dirty="0"/>
              <a:t>  &lt;section class="page-section alternate-</a:t>
            </a:r>
            <a:r>
              <a:rPr lang="en-US" sz="1000" dirty="0" err="1"/>
              <a:t>bg</a:t>
            </a:r>
            <a:r>
              <a:rPr lang="en-US" sz="1000" dirty="0"/>
              <a:t>" id="design"&gt;</a:t>
            </a:r>
          </a:p>
          <a:p>
            <a:pPr marL="76200" indent="0">
              <a:buNone/>
            </a:pPr>
            <a:r>
              <a:rPr lang="en-US" sz="1000" dirty="0"/>
              <a:t>    &lt;div class="section-container"&gt;</a:t>
            </a:r>
          </a:p>
          <a:p>
            <a:pPr marL="76200" indent="0">
              <a:buNone/>
            </a:pPr>
            <a:r>
              <a:rPr lang="en-US" sz="1000" dirty="0"/>
              <a:t>      &lt;h2&gt;Architectural &amp; Art Forms&lt;/h2&gt;</a:t>
            </a:r>
          </a:p>
          <a:p>
            <a:pPr marL="76200" indent="0">
              <a:buNone/>
            </a:pPr>
            <a:r>
              <a:rPr lang="en-US" sz="1000" dirty="0"/>
              <a:t>      &lt;</a:t>
            </a:r>
            <a:r>
              <a:rPr lang="en-US" sz="1000" dirty="0" err="1"/>
              <a:t>img</a:t>
            </a:r>
            <a:r>
              <a:rPr lang="en-US" sz="1000" dirty="0"/>
              <a:t> </a:t>
            </a:r>
            <a:r>
              <a:rPr lang="en-US" sz="1000" dirty="0" err="1"/>
              <a:t>src</a:t>
            </a:r>
            <a:r>
              <a:rPr lang="en-US" sz="1000" dirty="0"/>
              <a:t>='111.jpg.png' alt="Indian Architecture and Art" class="section-image"&gt;</a:t>
            </a:r>
          </a:p>
          <a:p>
            <a:pPr marL="76200" indent="0">
              <a:buNone/>
            </a:pPr>
            <a:r>
              <a:rPr lang="en-US" sz="1000" dirty="0"/>
              <a:t>    &lt;/div&gt;</a:t>
            </a:r>
          </a:p>
          <a:p>
            <a:pPr marL="76200" indent="0">
              <a:buNone/>
            </a:pPr>
            <a:r>
              <a:rPr lang="en-US" sz="1000" dirty="0"/>
              <a:t>  &lt;/section&gt;</a:t>
            </a:r>
          </a:p>
          <a:p>
            <a:pPr marL="76200" indent="0">
              <a:buNone/>
            </a:pPr>
            <a:endParaRPr lang="en-US" sz="1000" dirty="0"/>
          </a:p>
          <a:p>
            <a:pPr marL="76200" indent="0">
              <a:buNone/>
            </a:pPr>
            <a:r>
              <a:rPr lang="en-US" sz="1000" dirty="0"/>
              <a:t> &lt;!-- Contact Section --&gt;</a:t>
            </a:r>
          </a:p>
          <a:p>
            <a:pPr marL="76200" indent="0">
              <a:buNone/>
            </a:pPr>
            <a:r>
              <a:rPr lang="en-US" sz="1000" dirty="0"/>
              <a:t>  &lt;section class="page-section" id="contact"&gt;</a:t>
            </a:r>
          </a:p>
          <a:p>
            <a:pPr marL="76200" indent="0">
              <a:buNone/>
            </a:pPr>
            <a:r>
              <a:rPr lang="en-US" sz="1000" dirty="0"/>
              <a:t>    &lt;div class="section-container"&gt;</a:t>
            </a:r>
          </a:p>
          <a:p>
            <a:pPr marL="76200" indent="0">
              <a:buNone/>
            </a:pPr>
            <a:r>
              <a:rPr lang="en-US" sz="1000" dirty="0"/>
              <a:t>      &lt;h2&gt;Connect With Us&lt;/h2&gt;</a:t>
            </a:r>
          </a:p>
          <a:p>
            <a:pPr marL="76200" indent="0">
              <a:buNone/>
            </a:pPr>
            <a:r>
              <a:rPr lang="en-US" sz="1000" dirty="0"/>
              <a:t>      &lt;form class="contact-form"&gt;</a:t>
            </a:r>
          </a:p>
          <a:p>
            <a:pPr marL="76200" indent="0">
              <a:buNone/>
            </a:pPr>
            <a:r>
              <a:rPr lang="en-US" sz="1000" dirty="0"/>
              <a:t>        &lt;input type="text" placeholder="Your Name" required&gt;</a:t>
            </a:r>
          </a:p>
          <a:p>
            <a:pPr marL="76200" indent="0">
              <a:buNone/>
            </a:pPr>
            <a:r>
              <a:rPr lang="en-US" sz="1000" dirty="0"/>
              <a:t>        &lt;input type="email" placeholder="Your Email" required&gt;</a:t>
            </a:r>
          </a:p>
          <a:p>
            <a:pPr marL="76200" indent="0">
              <a:buNone/>
            </a:pPr>
            <a:r>
              <a:rPr lang="en-US" sz="1000" dirty="0"/>
              <a:t>        &lt;</a:t>
            </a:r>
            <a:r>
              <a:rPr lang="en-US" sz="1000" dirty="0" err="1"/>
              <a:t>textarea</a:t>
            </a:r>
            <a:r>
              <a:rPr lang="en-US" sz="1000" dirty="0"/>
              <a:t> placeholder="Your Message" rows="5" required&gt;&lt;/</a:t>
            </a:r>
            <a:r>
              <a:rPr lang="en-US" sz="1000" dirty="0" err="1"/>
              <a:t>textarea</a:t>
            </a:r>
            <a:r>
              <a:rPr lang="en-US" sz="1000" dirty="0"/>
              <a:t>&gt;</a:t>
            </a:r>
          </a:p>
          <a:p>
            <a:pPr marL="76200" indent="0">
              <a:buNone/>
            </a:pPr>
            <a:r>
              <a:rPr lang="en-US" sz="1000" dirty="0"/>
              <a:t>        &lt;button type="submit" class="</a:t>
            </a:r>
            <a:r>
              <a:rPr lang="en-US" sz="1000" dirty="0" err="1"/>
              <a:t>cn</a:t>
            </a:r>
            <a:r>
              <a:rPr lang="en-US" sz="1000" dirty="0"/>
              <a:t>"&gt;Send Message&lt;/button&gt;</a:t>
            </a:r>
          </a:p>
          <a:p>
            <a:pPr marL="76200" indent="0">
              <a:buNone/>
            </a:pPr>
            <a:r>
              <a:rPr lang="en-US" sz="1000" dirty="0"/>
              <a:t>      &lt;/form&gt;</a:t>
            </a:r>
          </a:p>
          <a:p>
            <a:pPr marL="76200" indent="0">
              <a:buNone/>
            </a:pPr>
            <a:r>
              <a:rPr lang="en-US" sz="1000" dirty="0"/>
              <a:t>    &lt;/div&gt;</a:t>
            </a:r>
          </a:p>
          <a:p>
            <a:pPr marL="76200" indent="0">
              <a:buNone/>
            </a:pPr>
            <a:r>
              <a:rPr lang="en-US" sz="1000" dirty="0"/>
              <a:t>  &lt;/section&gt;</a:t>
            </a:r>
          </a:p>
          <a:p>
            <a:pPr marL="76200" indent="0">
              <a:buNone/>
            </a:pPr>
            <a:endParaRPr lang="en-US" sz="1000" dirty="0"/>
          </a:p>
          <a:p>
            <a:pPr marL="76200" indent="0">
              <a:buNone/>
            </a:pPr>
            <a:endParaRPr lang="en-IN" sz="1000" dirty="0"/>
          </a:p>
        </p:txBody>
      </p:sp>
    </p:spTree>
    <p:extLst>
      <p:ext uri="{BB962C8B-B14F-4D97-AF65-F5344CB8AC3E}">
        <p14:creationId xmlns:p14="http://schemas.microsoft.com/office/powerpoint/2010/main" val="16320134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F836F-D63D-D1D7-D082-61017B7D4B9E}"/>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29F945DE-C6E0-4EEC-7FE3-5716022DAD54}"/>
              </a:ext>
            </a:extLst>
          </p:cNvPr>
          <p:cNvSpPr>
            <a:spLocks noGrp="1"/>
          </p:cNvSpPr>
          <p:nvPr>
            <p:ph type="body" idx="1"/>
          </p:nvPr>
        </p:nvSpPr>
        <p:spPr/>
        <p:txBody>
          <a:bodyPr>
            <a:normAutofit/>
          </a:bodyPr>
          <a:lstStyle/>
          <a:p>
            <a:pPr marL="76200" indent="0">
              <a:buNone/>
            </a:pPr>
            <a:r>
              <a:rPr lang="en-IN" sz="1000" dirty="0"/>
              <a:t> // ---------- COOKIE FUNCTIONS ----------</a:t>
            </a:r>
          </a:p>
          <a:p>
            <a:pPr marL="76200" indent="0">
              <a:buNone/>
            </a:pPr>
            <a:r>
              <a:rPr lang="en-IN" sz="1000" dirty="0"/>
              <a:t>    function </a:t>
            </a:r>
            <a:r>
              <a:rPr lang="en-IN" sz="1000" dirty="0" err="1"/>
              <a:t>setCookie</a:t>
            </a:r>
            <a:r>
              <a:rPr lang="en-IN" sz="1000" dirty="0"/>
              <a:t>(name, value, days){</a:t>
            </a:r>
          </a:p>
          <a:p>
            <a:pPr marL="76200" indent="0">
              <a:buNone/>
            </a:pPr>
            <a:r>
              <a:rPr lang="en-IN" sz="1000" dirty="0"/>
              <a:t>      let expires = "";</a:t>
            </a:r>
          </a:p>
          <a:p>
            <a:pPr marL="76200" indent="0">
              <a:buNone/>
            </a:pPr>
            <a:r>
              <a:rPr lang="en-IN" sz="1000" dirty="0"/>
              <a:t>      if(days){</a:t>
            </a:r>
          </a:p>
          <a:p>
            <a:pPr marL="76200" indent="0">
              <a:buNone/>
            </a:pPr>
            <a:r>
              <a:rPr lang="en-IN" sz="1000" dirty="0"/>
              <a:t>        let d = new Date();</a:t>
            </a:r>
          </a:p>
          <a:p>
            <a:pPr marL="76200" indent="0">
              <a:buNone/>
            </a:pPr>
            <a:r>
              <a:rPr lang="en-IN" sz="1000" dirty="0"/>
              <a:t>        </a:t>
            </a:r>
            <a:r>
              <a:rPr lang="en-IN" sz="1000" dirty="0" err="1"/>
              <a:t>d.setTime</a:t>
            </a:r>
            <a:r>
              <a:rPr lang="en-IN" sz="1000" dirty="0"/>
              <a:t>(</a:t>
            </a:r>
            <a:r>
              <a:rPr lang="en-IN" sz="1000" dirty="0" err="1"/>
              <a:t>d.getTime</a:t>
            </a:r>
            <a:r>
              <a:rPr lang="en-IN" sz="1000" dirty="0"/>
              <a:t>() + (days*24*60*60*1000));</a:t>
            </a:r>
          </a:p>
          <a:p>
            <a:pPr marL="76200" indent="0">
              <a:buNone/>
            </a:pPr>
            <a:r>
              <a:rPr lang="en-IN" sz="1000" dirty="0"/>
              <a:t>        expires = "; expires=" + </a:t>
            </a:r>
            <a:r>
              <a:rPr lang="en-IN" sz="1000" dirty="0" err="1"/>
              <a:t>d.toUTCString</a:t>
            </a:r>
            <a:r>
              <a:rPr lang="en-IN" sz="1000" dirty="0"/>
              <a:t>();</a:t>
            </a:r>
          </a:p>
          <a:p>
            <a:pPr marL="76200" indent="0">
              <a:buNone/>
            </a:pPr>
            <a:r>
              <a:rPr lang="en-IN" sz="1000" dirty="0"/>
              <a:t>      }</a:t>
            </a:r>
          </a:p>
          <a:p>
            <a:pPr marL="76200" indent="0">
              <a:buNone/>
            </a:pPr>
            <a:r>
              <a:rPr lang="en-IN" sz="1000" dirty="0"/>
              <a:t>      </a:t>
            </a:r>
            <a:r>
              <a:rPr lang="en-IN" sz="1000" dirty="0" err="1"/>
              <a:t>document.cookie</a:t>
            </a:r>
            <a:r>
              <a:rPr lang="en-IN" sz="1000" dirty="0"/>
              <a:t> = name + "=" + value + expires + "; path=/";</a:t>
            </a:r>
          </a:p>
          <a:p>
            <a:pPr marL="76200" indent="0">
              <a:buNone/>
            </a:pPr>
            <a:r>
              <a:rPr lang="en-IN" sz="1000" dirty="0"/>
              <a:t>    }</a:t>
            </a:r>
          </a:p>
          <a:p>
            <a:pPr marL="76200" indent="0">
              <a:buNone/>
            </a:pPr>
            <a:br>
              <a:rPr lang="en-IN" sz="1000" dirty="0"/>
            </a:br>
            <a:endParaRPr lang="en-IN" sz="1000" dirty="0"/>
          </a:p>
          <a:p>
            <a:pPr marL="76200" indent="0">
              <a:buNone/>
            </a:pPr>
            <a:r>
              <a:rPr lang="en-IN" sz="1000" dirty="0"/>
              <a:t>    function </a:t>
            </a:r>
            <a:r>
              <a:rPr lang="en-IN" sz="1000" dirty="0" err="1"/>
              <a:t>getCookie</a:t>
            </a:r>
            <a:r>
              <a:rPr lang="en-IN" sz="1000" dirty="0"/>
              <a:t>(name){</a:t>
            </a:r>
          </a:p>
          <a:p>
            <a:pPr marL="76200" indent="0">
              <a:buNone/>
            </a:pPr>
            <a:r>
              <a:rPr lang="en-IN" sz="1000" dirty="0"/>
              <a:t>      let match = </a:t>
            </a:r>
            <a:r>
              <a:rPr lang="en-IN" sz="1000" dirty="0" err="1"/>
              <a:t>document.cookie.match</a:t>
            </a:r>
            <a:r>
              <a:rPr lang="en-IN" sz="1000" dirty="0"/>
              <a:t>(new </a:t>
            </a:r>
            <a:r>
              <a:rPr lang="en-IN" sz="1000" dirty="0" err="1"/>
              <a:t>RegExp</a:t>
            </a:r>
            <a:r>
              <a:rPr lang="en-IN" sz="1000" dirty="0"/>
              <a:t>('(^| )' + name + '=([^;]+)'));</a:t>
            </a:r>
          </a:p>
          <a:p>
            <a:pPr marL="76200" indent="0">
              <a:buNone/>
            </a:pPr>
            <a:r>
              <a:rPr lang="en-IN" sz="1000" dirty="0"/>
              <a:t>      if(match) return match[2];</a:t>
            </a:r>
          </a:p>
          <a:p>
            <a:pPr marL="76200" indent="0">
              <a:buNone/>
            </a:pPr>
            <a:r>
              <a:rPr lang="en-IN" sz="1000" dirty="0"/>
              <a:t>      return null;</a:t>
            </a:r>
          </a:p>
          <a:p>
            <a:pPr marL="76200" indent="0">
              <a:buNone/>
            </a:pPr>
            <a:r>
              <a:rPr lang="en-IN" sz="1000" dirty="0"/>
              <a:t>    }</a:t>
            </a:r>
          </a:p>
          <a:p>
            <a:pPr marL="76200" indent="0">
              <a:buNone/>
            </a:pPr>
            <a:endParaRPr lang="en-IN" sz="1000" dirty="0"/>
          </a:p>
        </p:txBody>
      </p:sp>
    </p:spTree>
    <p:extLst>
      <p:ext uri="{BB962C8B-B14F-4D97-AF65-F5344CB8AC3E}">
        <p14:creationId xmlns:p14="http://schemas.microsoft.com/office/powerpoint/2010/main" val="10304156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BBA74-7848-AB39-A28E-3EE40B5B7D2E}"/>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3F942BD7-1996-69C5-2A89-4B9131EA0E32}"/>
              </a:ext>
            </a:extLst>
          </p:cNvPr>
          <p:cNvSpPr>
            <a:spLocks noGrp="1"/>
          </p:cNvSpPr>
          <p:nvPr>
            <p:ph type="body" idx="1"/>
          </p:nvPr>
        </p:nvSpPr>
        <p:spPr/>
        <p:txBody>
          <a:bodyPr>
            <a:normAutofit/>
          </a:bodyPr>
          <a:lstStyle/>
          <a:p>
            <a:pPr marL="76200" indent="0">
              <a:buNone/>
            </a:pPr>
            <a:r>
              <a:rPr lang="en-IN" sz="1000" dirty="0"/>
              <a:t>// ---------- CHECK LOGIN ----------</a:t>
            </a:r>
          </a:p>
          <a:p>
            <a:pPr marL="76200" indent="0">
              <a:buNone/>
            </a:pPr>
            <a:r>
              <a:rPr lang="en-IN" sz="1000" dirty="0"/>
              <a:t>    function </a:t>
            </a:r>
            <a:r>
              <a:rPr lang="en-IN" sz="1000" dirty="0" err="1"/>
              <a:t>checkLogin</a:t>
            </a:r>
            <a:r>
              <a:rPr lang="en-IN" sz="1000" dirty="0"/>
              <a:t>(){</a:t>
            </a:r>
          </a:p>
          <a:p>
            <a:pPr marL="76200" indent="0">
              <a:buNone/>
            </a:pPr>
            <a:r>
              <a:rPr lang="en-IN" sz="1000" dirty="0"/>
              <a:t>      let </a:t>
            </a:r>
            <a:r>
              <a:rPr lang="en-IN" sz="1000" dirty="0" err="1"/>
              <a:t>loggedIn</a:t>
            </a:r>
            <a:r>
              <a:rPr lang="en-IN" sz="1000" dirty="0"/>
              <a:t> = </a:t>
            </a:r>
            <a:r>
              <a:rPr lang="en-IN" sz="1000" dirty="0" err="1"/>
              <a:t>getCookie</a:t>
            </a:r>
            <a:r>
              <a:rPr lang="en-IN" sz="1000" dirty="0"/>
              <a:t>("</a:t>
            </a:r>
            <a:r>
              <a:rPr lang="en-IN" sz="1000" dirty="0" err="1"/>
              <a:t>loggedIn</a:t>
            </a:r>
            <a:r>
              <a:rPr lang="en-IN" sz="1000" dirty="0"/>
              <a:t>");</a:t>
            </a:r>
          </a:p>
          <a:p>
            <a:pPr marL="76200" indent="0">
              <a:buNone/>
            </a:pPr>
            <a:r>
              <a:rPr lang="en-IN" sz="1000" dirty="0"/>
              <a:t>      if(</a:t>
            </a:r>
            <a:r>
              <a:rPr lang="en-IN" sz="1000" dirty="0" err="1"/>
              <a:t>loggedIn</a:t>
            </a:r>
            <a:r>
              <a:rPr lang="en-IN" sz="1000" dirty="0"/>
              <a:t> === "true"){</a:t>
            </a:r>
          </a:p>
          <a:p>
            <a:pPr marL="76200" indent="0">
              <a:buNone/>
            </a:pPr>
            <a:r>
              <a:rPr lang="en-IN" sz="1000" dirty="0"/>
              <a:t>        </a:t>
            </a:r>
            <a:r>
              <a:rPr lang="en-IN" sz="1000" dirty="0" err="1"/>
              <a:t>document.getElementById</a:t>
            </a:r>
            <a:r>
              <a:rPr lang="en-IN" sz="1000" dirty="0"/>
              <a:t>("signup-box").</a:t>
            </a:r>
            <a:r>
              <a:rPr lang="en-IN" sz="1000" dirty="0" err="1"/>
              <a:t>style.display</a:t>
            </a:r>
            <a:r>
              <a:rPr lang="en-IN" sz="1000" dirty="0"/>
              <a:t>="none";</a:t>
            </a:r>
          </a:p>
          <a:p>
            <a:pPr marL="76200" indent="0">
              <a:buNone/>
            </a:pPr>
            <a:r>
              <a:rPr lang="en-IN" sz="1000" dirty="0"/>
              <a:t>        </a:t>
            </a:r>
            <a:r>
              <a:rPr lang="en-IN" sz="1000" dirty="0" err="1"/>
              <a:t>document.getElementById</a:t>
            </a:r>
            <a:r>
              <a:rPr lang="en-IN" sz="1000" dirty="0"/>
              <a:t>("login-box").</a:t>
            </a:r>
            <a:r>
              <a:rPr lang="en-IN" sz="1000" dirty="0" err="1"/>
              <a:t>style.display</a:t>
            </a:r>
            <a:r>
              <a:rPr lang="en-IN" sz="1000" dirty="0"/>
              <a:t>="none";</a:t>
            </a:r>
          </a:p>
          <a:p>
            <a:pPr marL="76200" indent="0">
              <a:buNone/>
            </a:pPr>
            <a:r>
              <a:rPr lang="en-IN" sz="1000" dirty="0"/>
              <a:t>        </a:t>
            </a:r>
            <a:r>
              <a:rPr lang="en-IN" sz="1000" dirty="0" err="1"/>
              <a:t>document.getElementById</a:t>
            </a:r>
            <a:r>
              <a:rPr lang="en-IN" sz="1000" dirty="0"/>
              <a:t>("logout-box").</a:t>
            </a:r>
            <a:r>
              <a:rPr lang="en-IN" sz="1000" dirty="0" err="1"/>
              <a:t>style.display</a:t>
            </a:r>
            <a:r>
              <a:rPr lang="en-IN" sz="1000" dirty="0"/>
              <a:t>="block";</a:t>
            </a:r>
          </a:p>
          <a:p>
            <a:pPr marL="76200" indent="0">
              <a:buNone/>
            </a:pPr>
            <a:r>
              <a:rPr lang="en-IN" sz="1000" dirty="0"/>
              <a:t>        // Show all page content</a:t>
            </a:r>
          </a:p>
          <a:p>
            <a:pPr marL="76200" indent="0">
              <a:buNone/>
            </a:pPr>
            <a:r>
              <a:rPr lang="en-IN" sz="1000" dirty="0"/>
              <a:t>        </a:t>
            </a:r>
            <a:r>
              <a:rPr lang="en-IN" sz="1000" dirty="0" err="1"/>
              <a:t>document.querySelectorAll</a:t>
            </a:r>
            <a:r>
              <a:rPr lang="en-IN" sz="1000" dirty="0"/>
              <a:t>('.page-section, .content').</a:t>
            </a:r>
            <a:r>
              <a:rPr lang="en-IN" sz="1000" dirty="0" err="1"/>
              <a:t>forEach</a:t>
            </a:r>
            <a:r>
              <a:rPr lang="en-IN" sz="1000" dirty="0"/>
              <a:t>(</a:t>
            </a:r>
            <a:r>
              <a:rPr lang="en-IN" sz="1000" dirty="0" err="1"/>
              <a:t>el</a:t>
            </a:r>
            <a:r>
              <a:rPr lang="en-IN" sz="1000" dirty="0"/>
              <a:t>=&gt;</a:t>
            </a:r>
            <a:r>
              <a:rPr lang="en-IN" sz="1000" dirty="0" err="1"/>
              <a:t>el.style.display</a:t>
            </a:r>
            <a:r>
              <a:rPr lang="en-IN" sz="1000" dirty="0"/>
              <a:t>='block');</a:t>
            </a:r>
          </a:p>
          <a:p>
            <a:pPr marL="76200" indent="0">
              <a:buNone/>
            </a:pPr>
            <a:r>
              <a:rPr lang="en-IN" sz="1000" dirty="0"/>
              <a:t>      } else {</a:t>
            </a:r>
          </a:p>
          <a:p>
            <a:pPr marL="76200" indent="0">
              <a:buNone/>
            </a:pPr>
            <a:r>
              <a:rPr lang="en-IN" sz="1000" dirty="0"/>
              <a:t>        </a:t>
            </a:r>
            <a:r>
              <a:rPr lang="en-IN" sz="1000" dirty="0" err="1"/>
              <a:t>document.getElementById</a:t>
            </a:r>
            <a:r>
              <a:rPr lang="en-IN" sz="1000" dirty="0"/>
              <a:t>("signup-box").</a:t>
            </a:r>
            <a:r>
              <a:rPr lang="en-IN" sz="1000" dirty="0" err="1"/>
              <a:t>style.display</a:t>
            </a:r>
            <a:r>
              <a:rPr lang="en-IN" sz="1000" dirty="0"/>
              <a:t>="none";</a:t>
            </a:r>
          </a:p>
          <a:p>
            <a:pPr marL="76200" indent="0">
              <a:buNone/>
            </a:pPr>
            <a:r>
              <a:rPr lang="en-IN" sz="1000" dirty="0"/>
              <a:t>        </a:t>
            </a:r>
            <a:r>
              <a:rPr lang="en-IN" sz="1000" dirty="0" err="1"/>
              <a:t>document.getElementById</a:t>
            </a:r>
            <a:r>
              <a:rPr lang="en-IN" sz="1000" dirty="0"/>
              <a:t>("login-box").</a:t>
            </a:r>
            <a:r>
              <a:rPr lang="en-IN" sz="1000" dirty="0" err="1"/>
              <a:t>style.display</a:t>
            </a:r>
            <a:r>
              <a:rPr lang="en-IN" sz="1000" dirty="0"/>
              <a:t>="block";</a:t>
            </a:r>
          </a:p>
          <a:p>
            <a:pPr marL="76200" indent="0">
              <a:buNone/>
            </a:pPr>
            <a:r>
              <a:rPr lang="en-IN" sz="1000" dirty="0"/>
              <a:t>        </a:t>
            </a:r>
            <a:r>
              <a:rPr lang="en-IN" sz="1000" dirty="0" err="1"/>
              <a:t>document.getElementById</a:t>
            </a:r>
            <a:r>
              <a:rPr lang="en-IN" sz="1000" dirty="0"/>
              <a:t>("logout-box").</a:t>
            </a:r>
            <a:r>
              <a:rPr lang="en-IN" sz="1000" dirty="0" err="1"/>
              <a:t>style.display</a:t>
            </a:r>
            <a:r>
              <a:rPr lang="en-IN" sz="1000" dirty="0"/>
              <a:t>="none";</a:t>
            </a:r>
          </a:p>
          <a:p>
            <a:pPr marL="76200" indent="0">
              <a:buNone/>
            </a:pPr>
            <a:r>
              <a:rPr lang="en-IN" sz="1000" dirty="0"/>
              <a:t>        // Hide all page content</a:t>
            </a:r>
          </a:p>
          <a:p>
            <a:pPr marL="76200" indent="0">
              <a:buNone/>
            </a:pPr>
            <a:r>
              <a:rPr lang="en-IN" sz="1000" dirty="0"/>
              <a:t>        </a:t>
            </a:r>
            <a:r>
              <a:rPr lang="en-IN" sz="1000" dirty="0" err="1"/>
              <a:t>document.querySelectorAll</a:t>
            </a:r>
            <a:r>
              <a:rPr lang="en-IN" sz="1000" dirty="0"/>
              <a:t>('.page-section, .content').</a:t>
            </a:r>
            <a:r>
              <a:rPr lang="en-IN" sz="1000" dirty="0" err="1"/>
              <a:t>forEach</a:t>
            </a:r>
            <a:r>
              <a:rPr lang="en-IN" sz="1000" dirty="0"/>
              <a:t>(</a:t>
            </a:r>
            <a:r>
              <a:rPr lang="en-IN" sz="1000" dirty="0" err="1"/>
              <a:t>el</a:t>
            </a:r>
            <a:r>
              <a:rPr lang="en-IN" sz="1000" dirty="0"/>
              <a:t>=&gt;</a:t>
            </a:r>
            <a:r>
              <a:rPr lang="en-IN" sz="1000" dirty="0" err="1"/>
              <a:t>el.style.display</a:t>
            </a:r>
            <a:r>
              <a:rPr lang="en-IN" sz="1000" dirty="0"/>
              <a:t>='none');</a:t>
            </a:r>
          </a:p>
          <a:p>
            <a:pPr marL="76200" indent="0">
              <a:buNone/>
            </a:pPr>
            <a:r>
              <a:rPr lang="en-IN" sz="1000" dirty="0"/>
              <a:t>      }</a:t>
            </a:r>
          </a:p>
          <a:p>
            <a:pPr marL="76200" indent="0">
              <a:buNone/>
            </a:pPr>
            <a:r>
              <a:rPr lang="en-IN" sz="1000" dirty="0"/>
              <a:t>    }</a:t>
            </a:r>
          </a:p>
          <a:p>
            <a:pPr marL="76200" indent="0">
              <a:buNone/>
            </a:pPr>
            <a:endParaRPr lang="en-IN" sz="1000" dirty="0"/>
          </a:p>
        </p:txBody>
      </p:sp>
    </p:spTree>
    <p:extLst>
      <p:ext uri="{BB962C8B-B14F-4D97-AF65-F5344CB8AC3E}">
        <p14:creationId xmlns:p14="http://schemas.microsoft.com/office/powerpoint/2010/main" val="16009514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796CC-77A3-CF46-2140-43E0C72F0790}"/>
              </a:ext>
            </a:extLst>
          </p:cNvPr>
          <p:cNvSpPr>
            <a:spLocks noGrp="1"/>
          </p:cNvSpPr>
          <p:nvPr>
            <p:ph type="title"/>
          </p:nvPr>
        </p:nvSpPr>
        <p:spPr/>
        <p:txBody>
          <a:bodyPr/>
          <a:lstStyle/>
          <a:p>
            <a:r>
              <a:rPr lang="en-IN" dirty="0">
                <a:latin typeface="Cambria" panose="02040503050406030204" pitchFamily="18" charset="0"/>
                <a:ea typeface="Cambria" panose="02040503050406030204" pitchFamily="18" charset="0"/>
              </a:rPr>
              <a:t>Abstract</a:t>
            </a:r>
          </a:p>
        </p:txBody>
      </p:sp>
      <p:sp>
        <p:nvSpPr>
          <p:cNvPr id="3" name="Text Placeholder 2">
            <a:extLst>
              <a:ext uri="{FF2B5EF4-FFF2-40B4-BE49-F238E27FC236}">
                <a16:creationId xmlns:a16="http://schemas.microsoft.com/office/drawing/2014/main" id="{ADE7D4B5-6E1A-C9C0-7286-723E686573D7}"/>
              </a:ext>
            </a:extLst>
          </p:cNvPr>
          <p:cNvSpPr>
            <a:spLocks noGrp="1"/>
          </p:cNvSpPr>
          <p:nvPr>
            <p:ph type="body" idx="1"/>
          </p:nvPr>
        </p:nvSpPr>
        <p:spPr>
          <a:xfrm>
            <a:off x="762000" y="1375794"/>
            <a:ext cx="10668000" cy="3674377"/>
          </a:xfrm>
        </p:spPr>
        <p:txBody>
          <a:bodyPr>
            <a:normAutofit/>
          </a:bodyPr>
          <a:lstStyle/>
          <a:p>
            <a:pPr marL="76200" indent="0">
              <a:buNone/>
            </a:pPr>
            <a:r>
              <a:rPr lang="en-US" sz="2000" dirty="0"/>
              <a:t>This capstone project introduces a digital platform designed to showcase the diverse heritage, arts, and languages of India. It addresses the critical challenge of making India's rich cultural tapestry accessible and understandable to a global audience. The project serves as a centralized, interactive, and educational resource that overcomes the limitations of scattered, non-integrated information often found across the digital landscape. The core solution is a  </a:t>
            </a:r>
            <a:r>
              <a:rPr lang="en-US" sz="2000" b="1" dirty="0"/>
              <a:t>single-page web application (SPA)</a:t>
            </a:r>
            <a:r>
              <a:rPr lang="en-US" sz="2000" dirty="0"/>
              <a:t> built with a modern, modular, and responsive design. It integrates a variety of multimedia content, including videos </a:t>
            </a:r>
          </a:p>
          <a:p>
            <a:pPr marL="76200" indent="0">
              <a:buNone/>
            </a:pPr>
            <a:r>
              <a:rPr lang="en-US" sz="2000" dirty="0">
                <a:latin typeface="Cambria" panose="02040503050406030204" pitchFamily="18" charset="0"/>
                <a:ea typeface="Cambria" panose="02040503050406030204" pitchFamily="18" charset="0"/>
              </a:rPr>
              <a:t>   </a:t>
            </a:r>
            <a:endParaRPr lang="en-IN"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7188831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295F4-804E-7A02-CD7A-AFDD5DD0F114}"/>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07854DA5-E81D-7063-BA22-51BC2F6FC456}"/>
              </a:ext>
            </a:extLst>
          </p:cNvPr>
          <p:cNvSpPr>
            <a:spLocks noGrp="1"/>
          </p:cNvSpPr>
          <p:nvPr>
            <p:ph type="body" idx="1"/>
          </p:nvPr>
        </p:nvSpPr>
        <p:spPr/>
        <p:txBody>
          <a:bodyPr>
            <a:normAutofit/>
          </a:bodyPr>
          <a:lstStyle/>
          <a:p>
            <a:pPr marL="76200" indent="0">
              <a:buNone/>
            </a:pPr>
            <a:r>
              <a:rPr lang="en-IN" sz="1000" dirty="0"/>
              <a:t> // ---------- SIGNUP ----------</a:t>
            </a:r>
          </a:p>
          <a:p>
            <a:pPr marL="76200" indent="0">
              <a:buNone/>
            </a:pPr>
            <a:r>
              <a:rPr lang="en-IN" sz="1000" dirty="0"/>
              <a:t>    function </a:t>
            </a:r>
            <a:r>
              <a:rPr lang="en-IN" sz="1000" dirty="0" err="1"/>
              <a:t>signupUser</a:t>
            </a:r>
            <a:r>
              <a:rPr lang="en-IN" sz="1000" dirty="0"/>
              <a:t>(event){</a:t>
            </a:r>
          </a:p>
          <a:p>
            <a:pPr marL="76200" indent="0">
              <a:buNone/>
            </a:pPr>
            <a:r>
              <a:rPr lang="en-IN" sz="1000" dirty="0"/>
              <a:t>      </a:t>
            </a:r>
            <a:r>
              <a:rPr lang="en-IN" sz="1000" dirty="0" err="1"/>
              <a:t>event.preventDefault</a:t>
            </a:r>
            <a:r>
              <a:rPr lang="en-IN" sz="1000" dirty="0"/>
              <a:t>();</a:t>
            </a:r>
          </a:p>
          <a:p>
            <a:pPr marL="76200" indent="0">
              <a:buNone/>
            </a:pPr>
            <a:r>
              <a:rPr lang="en-IN" sz="1000" dirty="0"/>
              <a:t>      let email=</a:t>
            </a:r>
            <a:r>
              <a:rPr lang="en-IN" sz="1000" dirty="0" err="1"/>
              <a:t>document.getElementById</a:t>
            </a:r>
            <a:r>
              <a:rPr lang="en-IN" sz="1000" dirty="0"/>
              <a:t>("signup-email").value;</a:t>
            </a:r>
          </a:p>
          <a:p>
            <a:pPr marL="76200" indent="0">
              <a:buNone/>
            </a:pPr>
            <a:r>
              <a:rPr lang="en-IN" sz="1000" dirty="0"/>
              <a:t>      let password=</a:t>
            </a:r>
            <a:r>
              <a:rPr lang="en-IN" sz="1000" dirty="0" err="1"/>
              <a:t>document.getElementById</a:t>
            </a:r>
            <a:r>
              <a:rPr lang="en-IN" sz="1000" dirty="0"/>
              <a:t>("signup-password").value;</a:t>
            </a:r>
          </a:p>
          <a:p>
            <a:pPr marL="76200" indent="0">
              <a:buNone/>
            </a:pPr>
            <a:r>
              <a:rPr lang="en-IN" sz="1000" dirty="0"/>
              <a:t>      let confirm=</a:t>
            </a:r>
            <a:r>
              <a:rPr lang="en-IN" sz="1000" dirty="0" err="1"/>
              <a:t>document.getElementById</a:t>
            </a:r>
            <a:r>
              <a:rPr lang="en-IN" sz="1000" dirty="0"/>
              <a:t>("signup-confirm").value;</a:t>
            </a:r>
          </a:p>
          <a:p>
            <a:pPr marL="76200" indent="0">
              <a:buNone/>
            </a:pPr>
            <a:r>
              <a:rPr lang="en-IN" sz="1000" dirty="0"/>
              <a:t>      if(email &amp;&amp; password &amp;&amp; confirm){</a:t>
            </a:r>
          </a:p>
          <a:p>
            <a:pPr marL="76200" indent="0">
              <a:buNone/>
            </a:pPr>
            <a:r>
              <a:rPr lang="en-IN" sz="1000" dirty="0"/>
              <a:t>        if(password !== confirm){ alert("❌ Passwords do not match!"); return; }</a:t>
            </a:r>
          </a:p>
          <a:p>
            <a:pPr marL="76200" indent="0">
              <a:buNone/>
            </a:pPr>
            <a:r>
              <a:rPr lang="en-IN" sz="1000" dirty="0"/>
              <a:t>        </a:t>
            </a:r>
            <a:r>
              <a:rPr lang="en-IN" sz="1000" dirty="0" err="1"/>
              <a:t>localStorage.setItem</a:t>
            </a:r>
            <a:r>
              <a:rPr lang="en-IN" sz="1000" dirty="0"/>
              <a:t>("</a:t>
            </a:r>
            <a:r>
              <a:rPr lang="en-IN" sz="1000" dirty="0" err="1"/>
              <a:t>userEmail</a:t>
            </a:r>
            <a:r>
              <a:rPr lang="en-IN" sz="1000" dirty="0"/>
              <a:t>",email);</a:t>
            </a:r>
          </a:p>
          <a:p>
            <a:pPr marL="76200" indent="0">
              <a:buNone/>
            </a:pPr>
            <a:r>
              <a:rPr lang="en-IN" sz="1000" dirty="0"/>
              <a:t>        </a:t>
            </a:r>
            <a:r>
              <a:rPr lang="en-IN" sz="1000" dirty="0" err="1"/>
              <a:t>localStorage.setItem</a:t>
            </a:r>
            <a:r>
              <a:rPr lang="en-IN" sz="1000" dirty="0"/>
              <a:t>("</a:t>
            </a:r>
            <a:r>
              <a:rPr lang="en-IN" sz="1000" dirty="0" err="1"/>
              <a:t>userPassword</a:t>
            </a:r>
            <a:r>
              <a:rPr lang="en-IN" sz="1000" dirty="0"/>
              <a:t>",password);</a:t>
            </a:r>
          </a:p>
          <a:p>
            <a:pPr marL="76200" indent="0">
              <a:buNone/>
            </a:pPr>
            <a:r>
              <a:rPr lang="en-IN" sz="1000" dirty="0"/>
              <a:t>        alert("✅ Signup Successful! Now login.");</a:t>
            </a:r>
          </a:p>
          <a:p>
            <a:pPr marL="76200" indent="0">
              <a:buNone/>
            </a:pPr>
            <a:r>
              <a:rPr lang="en-IN" sz="1000" dirty="0"/>
              <a:t>        </a:t>
            </a:r>
            <a:r>
              <a:rPr lang="en-IN" sz="1000" dirty="0" err="1"/>
              <a:t>document.getElementById</a:t>
            </a:r>
            <a:r>
              <a:rPr lang="en-IN" sz="1000" dirty="0"/>
              <a:t>("signup-form").reset();</a:t>
            </a:r>
          </a:p>
          <a:p>
            <a:pPr marL="76200" indent="0">
              <a:buNone/>
            </a:pPr>
            <a:r>
              <a:rPr lang="en-IN" sz="1000" dirty="0"/>
              <a:t>        </a:t>
            </a:r>
            <a:r>
              <a:rPr lang="en-IN" sz="1000" dirty="0" err="1"/>
              <a:t>toggleForm</a:t>
            </a:r>
            <a:r>
              <a:rPr lang="en-IN" sz="1000" dirty="0"/>
              <a:t>("login");</a:t>
            </a:r>
          </a:p>
          <a:p>
            <a:pPr marL="76200" indent="0">
              <a:buNone/>
            </a:pPr>
            <a:r>
              <a:rPr lang="en-IN" sz="1000" dirty="0"/>
              <a:t>      } else { alert("❌ Please fill all fields!"); }</a:t>
            </a:r>
          </a:p>
          <a:p>
            <a:pPr marL="76200" indent="0">
              <a:buNone/>
            </a:pPr>
            <a:r>
              <a:rPr lang="en-IN" sz="1000" dirty="0"/>
              <a:t>    }</a:t>
            </a:r>
          </a:p>
          <a:p>
            <a:pPr marL="76200" indent="0">
              <a:buNone/>
            </a:pPr>
            <a:endParaRPr lang="en-IN" sz="1000" dirty="0"/>
          </a:p>
        </p:txBody>
      </p:sp>
    </p:spTree>
    <p:extLst>
      <p:ext uri="{BB962C8B-B14F-4D97-AF65-F5344CB8AC3E}">
        <p14:creationId xmlns:p14="http://schemas.microsoft.com/office/powerpoint/2010/main" val="25953137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15CB1-7D85-1DE0-1879-347992BDA1F6}"/>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A3BE1C8F-AE62-73FF-665E-809A4D31223C}"/>
              </a:ext>
            </a:extLst>
          </p:cNvPr>
          <p:cNvSpPr>
            <a:spLocks noGrp="1"/>
          </p:cNvSpPr>
          <p:nvPr>
            <p:ph type="body" idx="1"/>
          </p:nvPr>
        </p:nvSpPr>
        <p:spPr/>
        <p:txBody>
          <a:bodyPr>
            <a:normAutofit/>
          </a:bodyPr>
          <a:lstStyle/>
          <a:p>
            <a:pPr marL="76200" indent="0">
              <a:buNone/>
            </a:pPr>
            <a:r>
              <a:rPr lang="en-IN" sz="1000" dirty="0"/>
              <a:t>// ---------- LOGIN ----------</a:t>
            </a:r>
          </a:p>
          <a:p>
            <a:pPr marL="76200" indent="0">
              <a:buNone/>
            </a:pPr>
            <a:r>
              <a:rPr lang="en-IN" sz="1000" dirty="0"/>
              <a:t>    function </a:t>
            </a:r>
            <a:r>
              <a:rPr lang="en-IN" sz="1000" dirty="0" err="1"/>
              <a:t>loginUser</a:t>
            </a:r>
            <a:r>
              <a:rPr lang="en-IN" sz="1000" dirty="0"/>
              <a:t>(event){</a:t>
            </a:r>
          </a:p>
          <a:p>
            <a:pPr marL="76200" indent="0">
              <a:buNone/>
            </a:pPr>
            <a:r>
              <a:rPr lang="en-IN" sz="1000" dirty="0"/>
              <a:t>      </a:t>
            </a:r>
            <a:r>
              <a:rPr lang="en-IN" sz="1000" dirty="0" err="1"/>
              <a:t>event.preventDefault</a:t>
            </a:r>
            <a:r>
              <a:rPr lang="en-IN" sz="1000" dirty="0"/>
              <a:t>();</a:t>
            </a:r>
          </a:p>
          <a:p>
            <a:pPr marL="76200" indent="0">
              <a:buNone/>
            </a:pPr>
            <a:r>
              <a:rPr lang="en-IN" sz="1000" dirty="0"/>
              <a:t>      let email=</a:t>
            </a:r>
            <a:r>
              <a:rPr lang="en-IN" sz="1000" dirty="0" err="1"/>
              <a:t>document.getElementById</a:t>
            </a:r>
            <a:r>
              <a:rPr lang="en-IN" sz="1000" dirty="0"/>
              <a:t>("login-email").value;</a:t>
            </a:r>
          </a:p>
          <a:p>
            <a:pPr marL="76200" indent="0">
              <a:buNone/>
            </a:pPr>
            <a:r>
              <a:rPr lang="en-IN" sz="1000" dirty="0"/>
              <a:t>      let password=</a:t>
            </a:r>
            <a:r>
              <a:rPr lang="en-IN" sz="1000" dirty="0" err="1"/>
              <a:t>document.getElementById</a:t>
            </a:r>
            <a:r>
              <a:rPr lang="en-IN" sz="1000" dirty="0"/>
              <a:t>("login-password").value;</a:t>
            </a:r>
          </a:p>
          <a:p>
            <a:pPr marL="76200" indent="0">
              <a:buNone/>
            </a:pPr>
            <a:r>
              <a:rPr lang="en-IN" sz="1000" dirty="0"/>
              <a:t>      let </a:t>
            </a:r>
            <a:r>
              <a:rPr lang="en-IN" sz="1000" dirty="0" err="1"/>
              <a:t>savedEmail</a:t>
            </a:r>
            <a:r>
              <a:rPr lang="en-IN" sz="1000" dirty="0"/>
              <a:t>=</a:t>
            </a:r>
            <a:r>
              <a:rPr lang="en-IN" sz="1000" dirty="0" err="1"/>
              <a:t>localStorage.getItem</a:t>
            </a:r>
            <a:r>
              <a:rPr lang="en-IN" sz="1000" dirty="0"/>
              <a:t>("</a:t>
            </a:r>
            <a:r>
              <a:rPr lang="en-IN" sz="1000" dirty="0" err="1"/>
              <a:t>userEmail</a:t>
            </a:r>
            <a:r>
              <a:rPr lang="en-IN" sz="1000" dirty="0"/>
              <a:t>");</a:t>
            </a:r>
          </a:p>
          <a:p>
            <a:pPr marL="76200" indent="0">
              <a:buNone/>
            </a:pPr>
            <a:r>
              <a:rPr lang="en-IN" sz="1000" dirty="0"/>
              <a:t>            if(email===</a:t>
            </a:r>
            <a:r>
              <a:rPr lang="en-IN" sz="1000" dirty="0" err="1"/>
              <a:t>savedEmail</a:t>
            </a:r>
            <a:r>
              <a:rPr lang="en-IN" sz="1000" dirty="0"/>
              <a:t>){</a:t>
            </a:r>
          </a:p>
          <a:p>
            <a:pPr marL="76200" indent="0">
              <a:buNone/>
            </a:pPr>
            <a:r>
              <a:rPr lang="en-IN" sz="1000" dirty="0"/>
              <a:t>        </a:t>
            </a:r>
            <a:r>
              <a:rPr lang="en-IN" sz="1000" dirty="0" err="1"/>
              <a:t>setCookie</a:t>
            </a:r>
            <a:r>
              <a:rPr lang="en-IN" sz="1000" dirty="0"/>
              <a:t>("loggedIn","true",1);</a:t>
            </a:r>
          </a:p>
          <a:p>
            <a:pPr marL="76200" indent="0">
              <a:buNone/>
            </a:pPr>
            <a:r>
              <a:rPr lang="en-IN" sz="1000" dirty="0"/>
              <a:t>        alert("✅ Logged In!");</a:t>
            </a:r>
          </a:p>
          <a:p>
            <a:pPr marL="76200" indent="0">
              <a:buNone/>
            </a:pPr>
            <a:r>
              <a:rPr lang="en-IN" sz="1000" dirty="0"/>
              <a:t>        </a:t>
            </a:r>
            <a:r>
              <a:rPr lang="en-IN" sz="1000" dirty="0" err="1"/>
              <a:t>checkLogin</a:t>
            </a:r>
            <a:r>
              <a:rPr lang="en-IN" sz="1000" dirty="0"/>
              <a:t>();</a:t>
            </a:r>
          </a:p>
          <a:p>
            <a:pPr marL="76200" indent="0">
              <a:buNone/>
            </a:pPr>
            <a:r>
              <a:rPr lang="en-IN" sz="1000" dirty="0"/>
              <a:t>      } else { alert("❌ Invalid credentials!"); }</a:t>
            </a:r>
          </a:p>
          <a:p>
            <a:pPr marL="76200" indent="0">
              <a:buNone/>
            </a:pPr>
            <a:r>
              <a:rPr lang="en-IN" sz="1000" dirty="0"/>
              <a:t>    }</a:t>
            </a:r>
          </a:p>
        </p:txBody>
      </p:sp>
    </p:spTree>
    <p:extLst>
      <p:ext uri="{BB962C8B-B14F-4D97-AF65-F5344CB8AC3E}">
        <p14:creationId xmlns:p14="http://schemas.microsoft.com/office/powerpoint/2010/main" val="23816634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8207A-168A-7233-9700-2AACE5A99A54}"/>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3A444F97-EE19-B2BC-33B3-DAB798D1CD06}"/>
              </a:ext>
            </a:extLst>
          </p:cNvPr>
          <p:cNvSpPr>
            <a:spLocks noGrp="1"/>
          </p:cNvSpPr>
          <p:nvPr>
            <p:ph type="body" idx="1"/>
          </p:nvPr>
        </p:nvSpPr>
        <p:spPr/>
        <p:txBody>
          <a:bodyPr>
            <a:normAutofit/>
          </a:bodyPr>
          <a:lstStyle/>
          <a:p>
            <a:pPr marL="76200" indent="0">
              <a:buNone/>
            </a:pPr>
            <a:r>
              <a:rPr lang="en-IN" sz="1000" dirty="0"/>
              <a:t>// ---------- LOGOUT ----------</a:t>
            </a:r>
          </a:p>
          <a:p>
            <a:pPr marL="76200" indent="0">
              <a:buNone/>
            </a:pPr>
            <a:r>
              <a:rPr lang="en-IN" sz="1000" dirty="0"/>
              <a:t>    function </a:t>
            </a:r>
            <a:r>
              <a:rPr lang="en-IN" sz="1000" dirty="0" err="1"/>
              <a:t>logoutUser</a:t>
            </a:r>
            <a:r>
              <a:rPr lang="en-IN" sz="1000" dirty="0"/>
              <a:t>(){ </a:t>
            </a:r>
          </a:p>
          <a:p>
            <a:pPr marL="76200" indent="0">
              <a:buNone/>
            </a:pPr>
            <a:r>
              <a:rPr lang="en-IN" sz="1000" dirty="0"/>
              <a:t>      </a:t>
            </a:r>
            <a:r>
              <a:rPr lang="en-IN" sz="1000" dirty="0" err="1"/>
              <a:t>setCookie</a:t>
            </a:r>
            <a:r>
              <a:rPr lang="en-IN" sz="1000" dirty="0"/>
              <a:t>("loggedIn","false",-1); </a:t>
            </a:r>
          </a:p>
          <a:p>
            <a:pPr marL="76200" indent="0">
              <a:buNone/>
            </a:pPr>
            <a:r>
              <a:rPr lang="en-IN" sz="1000" dirty="0"/>
              <a:t>      </a:t>
            </a:r>
            <a:r>
              <a:rPr lang="en-IN" sz="1000" dirty="0" err="1"/>
              <a:t>checkLogin</a:t>
            </a:r>
            <a:r>
              <a:rPr lang="en-IN" sz="1000" dirty="0"/>
              <a:t>(); </a:t>
            </a:r>
          </a:p>
          <a:p>
            <a:pPr marL="76200" indent="0">
              <a:buNone/>
            </a:pPr>
            <a:r>
              <a:rPr lang="en-IN" sz="1000" dirty="0"/>
              <a:t>    }</a:t>
            </a:r>
          </a:p>
          <a:p>
            <a:pPr marL="76200" indent="0">
              <a:buNone/>
            </a:pPr>
            <a:r>
              <a:rPr lang="en-IN" sz="1000" dirty="0"/>
              <a:t>// ---------- TOGGLE FORMS ----------</a:t>
            </a:r>
          </a:p>
          <a:p>
            <a:pPr marL="76200" indent="0">
              <a:buNone/>
            </a:pPr>
            <a:r>
              <a:rPr lang="en-IN" sz="1000" dirty="0"/>
              <a:t>    function </a:t>
            </a:r>
            <a:r>
              <a:rPr lang="en-IN" sz="1000" dirty="0" err="1"/>
              <a:t>toggleForm</a:t>
            </a:r>
            <a:r>
              <a:rPr lang="en-IN" sz="1000" dirty="0"/>
              <a:t>(type){</a:t>
            </a:r>
          </a:p>
          <a:p>
            <a:pPr marL="76200" indent="0">
              <a:buNone/>
            </a:pPr>
            <a:r>
              <a:rPr lang="en-IN" sz="1000" dirty="0"/>
              <a:t>      if(type==="signup"){</a:t>
            </a:r>
          </a:p>
          <a:p>
            <a:pPr marL="76200" indent="0">
              <a:buNone/>
            </a:pPr>
            <a:endParaRPr lang="en-IN" sz="1000" dirty="0"/>
          </a:p>
          <a:p>
            <a:pPr marL="76200" indent="0">
              <a:buNone/>
            </a:pPr>
            <a:r>
              <a:rPr lang="en-IN" sz="1000" dirty="0"/>
              <a:t>        </a:t>
            </a:r>
            <a:r>
              <a:rPr lang="en-IN" sz="1000" dirty="0" err="1"/>
              <a:t>document.getElementById</a:t>
            </a:r>
            <a:r>
              <a:rPr lang="en-IN" sz="1000" dirty="0"/>
              <a:t>("signup-box").</a:t>
            </a:r>
            <a:r>
              <a:rPr lang="en-IN" sz="1000" dirty="0" err="1"/>
              <a:t>style.display</a:t>
            </a:r>
            <a:r>
              <a:rPr lang="en-IN" sz="1000" dirty="0"/>
              <a:t>="block";</a:t>
            </a:r>
          </a:p>
          <a:p>
            <a:pPr marL="76200" indent="0">
              <a:buNone/>
            </a:pPr>
            <a:r>
              <a:rPr lang="en-IN" sz="1000" dirty="0"/>
              <a:t>        </a:t>
            </a:r>
            <a:r>
              <a:rPr lang="en-IN" sz="1000" dirty="0" err="1"/>
              <a:t>document.getElementById</a:t>
            </a:r>
            <a:r>
              <a:rPr lang="en-IN" sz="1000" dirty="0"/>
              <a:t>("login-box").</a:t>
            </a:r>
            <a:r>
              <a:rPr lang="en-IN" sz="1000" dirty="0" err="1"/>
              <a:t>style.display</a:t>
            </a:r>
            <a:r>
              <a:rPr lang="en-IN" sz="1000" dirty="0"/>
              <a:t>="none";</a:t>
            </a:r>
          </a:p>
          <a:p>
            <a:pPr marL="76200" indent="0">
              <a:buNone/>
            </a:pPr>
            <a:r>
              <a:rPr lang="en-IN" sz="1000" dirty="0"/>
              <a:t>      } else {</a:t>
            </a:r>
          </a:p>
          <a:p>
            <a:pPr marL="76200" indent="0">
              <a:buNone/>
            </a:pPr>
            <a:r>
              <a:rPr lang="en-IN" sz="1000" dirty="0"/>
              <a:t>        </a:t>
            </a:r>
            <a:r>
              <a:rPr lang="en-IN" sz="1000" dirty="0" err="1"/>
              <a:t>document.getElementById</a:t>
            </a:r>
            <a:r>
              <a:rPr lang="en-IN" sz="1000" dirty="0"/>
              <a:t>("signup-box").</a:t>
            </a:r>
            <a:r>
              <a:rPr lang="en-IN" sz="1000" dirty="0" err="1"/>
              <a:t>style.display</a:t>
            </a:r>
            <a:r>
              <a:rPr lang="en-IN" sz="1000" dirty="0"/>
              <a:t>="none";</a:t>
            </a:r>
          </a:p>
          <a:p>
            <a:pPr marL="76200" indent="0">
              <a:buNone/>
            </a:pPr>
            <a:r>
              <a:rPr lang="en-IN" sz="1000" dirty="0"/>
              <a:t>        </a:t>
            </a:r>
            <a:r>
              <a:rPr lang="en-IN" sz="1000" dirty="0" err="1"/>
              <a:t>document.getElementById</a:t>
            </a:r>
            <a:r>
              <a:rPr lang="en-IN" sz="1000" dirty="0"/>
              <a:t>("login-box").</a:t>
            </a:r>
            <a:r>
              <a:rPr lang="en-IN" sz="1000" dirty="0" err="1"/>
              <a:t>style.display</a:t>
            </a:r>
            <a:r>
              <a:rPr lang="en-IN" sz="1000" dirty="0"/>
              <a:t>="block";</a:t>
            </a:r>
          </a:p>
          <a:p>
            <a:pPr marL="76200" indent="0">
              <a:buNone/>
            </a:pPr>
            <a:r>
              <a:rPr lang="en-IN" sz="1000" dirty="0"/>
              <a:t>      }</a:t>
            </a:r>
          </a:p>
          <a:p>
            <a:pPr marL="76200" indent="0">
              <a:buNone/>
            </a:pPr>
            <a:r>
              <a:rPr lang="en-IN" sz="1000" dirty="0"/>
              <a:t>    }</a:t>
            </a:r>
          </a:p>
          <a:p>
            <a:pPr marL="76200" indent="0">
              <a:buNone/>
            </a:pPr>
            <a:br>
              <a:rPr lang="en-IN" sz="1000" dirty="0"/>
            </a:br>
            <a:endParaRPr lang="en-IN" sz="1000" dirty="0"/>
          </a:p>
          <a:p>
            <a:pPr marL="76200" indent="0">
              <a:buNone/>
            </a:pPr>
            <a:r>
              <a:rPr lang="en-IN" sz="1000" dirty="0"/>
              <a:t>    </a:t>
            </a:r>
            <a:r>
              <a:rPr lang="en-IN" sz="1000" dirty="0" err="1"/>
              <a:t>window.onload</a:t>
            </a:r>
            <a:r>
              <a:rPr lang="en-IN" sz="1000" dirty="0"/>
              <a:t> = </a:t>
            </a:r>
            <a:r>
              <a:rPr lang="en-IN" sz="1000" dirty="0" err="1"/>
              <a:t>checkLogin</a:t>
            </a:r>
            <a:r>
              <a:rPr lang="en-IN" sz="1000" dirty="0"/>
              <a:t>;</a:t>
            </a:r>
          </a:p>
          <a:p>
            <a:pPr marL="76200" indent="0">
              <a:buNone/>
            </a:pPr>
            <a:r>
              <a:rPr lang="en-IN" sz="1000" dirty="0"/>
              <a:t>  &lt;/script&gt;</a:t>
            </a:r>
          </a:p>
          <a:p>
            <a:pPr marL="76200" indent="0">
              <a:buNone/>
            </a:pPr>
            <a:r>
              <a:rPr lang="en-IN" sz="1000" dirty="0"/>
              <a:t>&lt;/body&gt;</a:t>
            </a:r>
          </a:p>
          <a:p>
            <a:pPr marL="76200" indent="0">
              <a:buNone/>
            </a:pPr>
            <a:r>
              <a:rPr lang="en-IN" sz="1000" dirty="0"/>
              <a:t>&lt;/html&gt;</a:t>
            </a:r>
          </a:p>
        </p:txBody>
      </p:sp>
    </p:spTree>
    <p:extLst>
      <p:ext uri="{BB962C8B-B14F-4D97-AF65-F5344CB8AC3E}">
        <p14:creationId xmlns:p14="http://schemas.microsoft.com/office/powerpoint/2010/main" val="18829440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74863-21A5-A5A7-79B5-7D3EB47E329D}"/>
              </a:ext>
            </a:extLst>
          </p:cNvPr>
          <p:cNvSpPr>
            <a:spLocks noGrp="1"/>
          </p:cNvSpPr>
          <p:nvPr>
            <p:ph type="title"/>
          </p:nvPr>
        </p:nvSpPr>
        <p:spPr/>
        <p:txBody>
          <a:bodyPr/>
          <a:lstStyle/>
          <a:p>
            <a:r>
              <a:rPr lang="en-US" dirty="0" err="1"/>
              <a:t>css</a:t>
            </a:r>
            <a:endParaRPr lang="en-IN" dirty="0"/>
          </a:p>
        </p:txBody>
      </p:sp>
      <p:sp>
        <p:nvSpPr>
          <p:cNvPr id="3" name="Text Placeholder 2">
            <a:extLst>
              <a:ext uri="{FF2B5EF4-FFF2-40B4-BE49-F238E27FC236}">
                <a16:creationId xmlns:a16="http://schemas.microsoft.com/office/drawing/2014/main" id="{D98582BA-0874-959E-8A04-88346D7C9ADB}"/>
              </a:ext>
            </a:extLst>
          </p:cNvPr>
          <p:cNvSpPr>
            <a:spLocks noGrp="1"/>
          </p:cNvSpPr>
          <p:nvPr>
            <p:ph type="body" idx="1"/>
          </p:nvPr>
        </p:nvSpPr>
        <p:spPr/>
        <p:txBody>
          <a:bodyPr>
            <a:normAutofit/>
          </a:bodyPr>
          <a:lstStyle/>
          <a:p>
            <a:pPr marL="76200" indent="0">
              <a:buNone/>
            </a:pPr>
            <a:r>
              <a:rPr lang="en-IN" sz="1000" dirty="0"/>
              <a:t>* {</a:t>
            </a:r>
          </a:p>
          <a:p>
            <a:pPr marL="76200" indent="0">
              <a:buNone/>
            </a:pPr>
            <a:r>
              <a:rPr lang="en-IN" sz="1000" dirty="0"/>
              <a:t>    margin: 0;</a:t>
            </a:r>
          </a:p>
          <a:p>
            <a:pPr marL="76200" indent="0">
              <a:buNone/>
            </a:pPr>
            <a:r>
              <a:rPr lang="en-IN" sz="1000" dirty="0"/>
              <a:t>    padding: 0;</a:t>
            </a:r>
          </a:p>
          <a:p>
            <a:pPr marL="76200" indent="0">
              <a:buNone/>
            </a:pPr>
            <a:r>
              <a:rPr lang="en-IN" sz="1000" dirty="0"/>
              <a:t>    box-sizing: border-box;</a:t>
            </a:r>
          </a:p>
          <a:p>
            <a:pPr marL="76200" indent="0">
              <a:buNone/>
            </a:pPr>
            <a:r>
              <a:rPr lang="en-IN" sz="1000" dirty="0"/>
              <a:t>}</a:t>
            </a:r>
          </a:p>
          <a:p>
            <a:pPr marL="76200" indent="0">
              <a:buNone/>
            </a:pPr>
            <a:br>
              <a:rPr lang="en-IN" sz="1000" dirty="0"/>
            </a:br>
            <a:endParaRPr lang="en-IN" sz="1000" dirty="0"/>
          </a:p>
          <a:p>
            <a:pPr marL="76200" indent="0">
              <a:buNone/>
            </a:pPr>
            <a:r>
              <a:rPr lang="en-IN" sz="1000" dirty="0"/>
              <a:t>body {</a:t>
            </a:r>
          </a:p>
          <a:p>
            <a:pPr marL="76200" indent="0">
              <a:buNone/>
            </a:pPr>
            <a:r>
              <a:rPr lang="en-IN" sz="1000" dirty="0"/>
              <a:t>    font-family: Arial, sans-serif;</a:t>
            </a:r>
          </a:p>
          <a:p>
            <a:pPr marL="76200" indent="0">
              <a:buNone/>
            </a:pPr>
            <a:r>
              <a:rPr lang="en-IN" sz="1000" dirty="0"/>
              <a:t>}</a:t>
            </a:r>
          </a:p>
          <a:p>
            <a:pPr marL="76200" indent="0">
              <a:buNone/>
            </a:pPr>
            <a:br>
              <a:rPr lang="en-IN" sz="1000" dirty="0"/>
            </a:br>
            <a:endParaRPr lang="en-IN" sz="1000" dirty="0"/>
          </a:p>
          <a:p>
            <a:pPr marL="76200" indent="0">
              <a:buNone/>
            </a:pPr>
            <a:r>
              <a:rPr lang="en-IN" sz="1000" dirty="0"/>
              <a:t>/* Main Background Section (from your original CSS) */</a:t>
            </a:r>
          </a:p>
          <a:p>
            <a:pPr marL="76200" indent="0">
              <a:buNone/>
            </a:pPr>
            <a:r>
              <a:rPr lang="en-IN" sz="1000" dirty="0"/>
              <a:t>.main {</a:t>
            </a:r>
          </a:p>
          <a:p>
            <a:pPr marL="76200" indent="0">
              <a:buNone/>
            </a:pPr>
            <a:r>
              <a:rPr lang="en-IN" sz="1000" dirty="0"/>
              <a:t>    width: 100%;</a:t>
            </a:r>
          </a:p>
          <a:p>
            <a:pPr marL="76200" indent="0">
              <a:buNone/>
            </a:pPr>
            <a:r>
              <a:rPr lang="en-IN" sz="1000" dirty="0"/>
              <a:t>    min-height: 100vh;</a:t>
            </a:r>
          </a:p>
          <a:p>
            <a:pPr marL="76200" indent="0">
              <a:buNone/>
            </a:pPr>
            <a:r>
              <a:rPr lang="en-IN" sz="1000" dirty="0"/>
              <a:t>    background: linear-gradient(to top, </a:t>
            </a:r>
            <a:r>
              <a:rPr lang="en-IN" sz="1000" dirty="0" err="1"/>
              <a:t>rgba</a:t>
            </a:r>
            <a:r>
              <a:rPr lang="en-IN" sz="1000" dirty="0"/>
              <a:t>(0,0,0,0.5) 50%, </a:t>
            </a:r>
            <a:r>
              <a:rPr lang="en-IN" sz="1000" dirty="0" err="1"/>
              <a:t>rgba</a:t>
            </a:r>
            <a:r>
              <a:rPr lang="en-IN" sz="1000" dirty="0"/>
              <a:t>(0,0,0,0.5) 50%), </a:t>
            </a:r>
            <a:r>
              <a:rPr lang="en-IN" sz="1000" dirty="0" err="1"/>
              <a:t>url</a:t>
            </a:r>
            <a:r>
              <a:rPr lang="en-IN" sz="1000" dirty="0"/>
              <a:t>('1.jpg'); /* Your background image */</a:t>
            </a:r>
          </a:p>
          <a:p>
            <a:pPr marL="76200" indent="0">
              <a:buNone/>
            </a:pPr>
            <a:r>
              <a:rPr lang="en-IN" sz="1000" dirty="0"/>
              <a:t>    background-position: </a:t>
            </a:r>
            <a:r>
              <a:rPr lang="en-IN" sz="1000" dirty="0" err="1"/>
              <a:t>center</a:t>
            </a:r>
            <a:r>
              <a:rPr lang="en-IN" sz="1000" dirty="0"/>
              <a:t>;</a:t>
            </a:r>
          </a:p>
          <a:p>
            <a:pPr marL="76200" indent="0">
              <a:buNone/>
            </a:pPr>
            <a:r>
              <a:rPr lang="en-IN" sz="1000" dirty="0"/>
              <a:t>    background-size: cover;</a:t>
            </a:r>
          </a:p>
          <a:p>
            <a:pPr marL="76200" indent="0">
              <a:buNone/>
            </a:pPr>
            <a:r>
              <a:rPr lang="en-IN" sz="1000" dirty="0"/>
              <a:t>    background-repeat: no-repeat;</a:t>
            </a:r>
          </a:p>
          <a:p>
            <a:pPr marL="76200" indent="0">
              <a:buNone/>
            </a:pPr>
            <a:r>
              <a:rPr lang="en-IN" sz="1000" dirty="0"/>
              <a:t>    background-attachment: fixed;</a:t>
            </a:r>
          </a:p>
          <a:p>
            <a:pPr marL="76200" indent="0">
              <a:buNone/>
            </a:pPr>
            <a:r>
              <a:rPr lang="en-IN" sz="1000" dirty="0"/>
              <a:t>    position: relative;</a:t>
            </a:r>
          </a:p>
          <a:p>
            <a:pPr marL="76200" indent="0">
              <a:buNone/>
            </a:pPr>
            <a:r>
              <a:rPr lang="en-IN" sz="1000" dirty="0"/>
              <a:t>}</a:t>
            </a:r>
          </a:p>
          <a:p>
            <a:pPr marL="76200" indent="0">
              <a:buNone/>
            </a:pPr>
            <a:endParaRPr lang="en-IN" sz="1000" dirty="0"/>
          </a:p>
        </p:txBody>
      </p:sp>
    </p:spTree>
    <p:extLst>
      <p:ext uri="{BB962C8B-B14F-4D97-AF65-F5344CB8AC3E}">
        <p14:creationId xmlns:p14="http://schemas.microsoft.com/office/powerpoint/2010/main" val="24524336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5374527-CA23-2861-F182-DFBF7E6841B7}"/>
              </a:ext>
            </a:extLst>
          </p:cNvPr>
          <p:cNvSpPr>
            <a:spLocks noGrp="1"/>
          </p:cNvSpPr>
          <p:nvPr>
            <p:ph type="body" idx="1"/>
          </p:nvPr>
        </p:nvSpPr>
        <p:spPr/>
        <p:txBody>
          <a:bodyPr>
            <a:noAutofit/>
          </a:bodyPr>
          <a:lstStyle/>
          <a:p>
            <a:pPr marL="76200" indent="0">
              <a:buNone/>
            </a:pPr>
            <a:r>
              <a:rPr lang="en-IN" sz="1000" dirty="0"/>
              <a:t>/* Navbar (from your original CSS) */</a:t>
            </a:r>
          </a:p>
          <a:p>
            <a:pPr marL="76200" indent="0">
              <a:buNone/>
            </a:pPr>
            <a:r>
              <a:rPr lang="en-IN" sz="1000" dirty="0"/>
              <a:t>.navbar {</a:t>
            </a:r>
          </a:p>
          <a:p>
            <a:pPr marL="76200" indent="0">
              <a:buNone/>
            </a:pPr>
            <a:r>
              <a:rPr lang="en-IN" sz="1000" dirty="0"/>
              <a:t>    width: 85%;</a:t>
            </a:r>
          </a:p>
          <a:p>
            <a:pPr marL="76200" indent="0">
              <a:buNone/>
            </a:pPr>
            <a:r>
              <a:rPr lang="en-IN" sz="1000" dirty="0"/>
              <a:t>    height: 75px;</a:t>
            </a:r>
          </a:p>
          <a:p>
            <a:pPr marL="76200" indent="0">
              <a:buNone/>
            </a:pPr>
            <a:r>
              <a:rPr lang="en-IN" sz="1000" dirty="0"/>
              <a:t>    margin: auto;</a:t>
            </a:r>
          </a:p>
          <a:p>
            <a:pPr marL="76200" indent="0">
              <a:buNone/>
            </a:pPr>
            <a:r>
              <a:rPr lang="en-IN" sz="1000" dirty="0"/>
              <a:t>    padding: 20px 0;</a:t>
            </a:r>
          </a:p>
          <a:p>
            <a:pPr marL="76200" indent="0">
              <a:buNone/>
            </a:pPr>
            <a:r>
              <a:rPr lang="en-IN" sz="1000" dirty="0"/>
              <a:t>    display: flex;</a:t>
            </a:r>
          </a:p>
          <a:p>
            <a:pPr marL="76200" indent="0">
              <a:buNone/>
            </a:pPr>
            <a:r>
              <a:rPr lang="en-IN" sz="1000" dirty="0"/>
              <a:t>    align-items: </a:t>
            </a:r>
            <a:r>
              <a:rPr lang="en-IN" sz="1000" dirty="0" err="1"/>
              <a:t>center</a:t>
            </a:r>
            <a:r>
              <a:rPr lang="en-IN" sz="1000" dirty="0"/>
              <a:t>;</a:t>
            </a:r>
          </a:p>
          <a:p>
            <a:pPr marL="76200" indent="0">
              <a:buNone/>
            </a:pPr>
            <a:r>
              <a:rPr lang="en-IN" sz="1000" dirty="0"/>
              <a:t>    justify-content: space-between;</a:t>
            </a:r>
          </a:p>
          <a:p>
            <a:pPr marL="76200" indent="0">
              <a:buNone/>
            </a:pPr>
            <a:r>
              <a:rPr lang="en-IN" sz="1000" dirty="0"/>
              <a:t>    </a:t>
            </a:r>
            <a:r>
              <a:rPr lang="en-IN" sz="1000" dirty="0" err="1"/>
              <a:t>color</a:t>
            </a:r>
            <a:r>
              <a:rPr lang="en-IN" sz="1000" dirty="0"/>
              <a:t>: #fff;</a:t>
            </a:r>
          </a:p>
          <a:p>
            <a:pPr marL="76200" indent="0">
              <a:buNone/>
            </a:pPr>
            <a:r>
              <a:rPr lang="en-IN" sz="1000" dirty="0"/>
              <a:t>    /* Optional: Add a subtle background to the navbar for better contrast */</a:t>
            </a:r>
          </a:p>
          <a:p>
            <a:pPr marL="76200" indent="0">
              <a:buNone/>
            </a:pPr>
            <a:r>
              <a:rPr lang="en-IN" sz="1000" dirty="0"/>
              <a:t>    /* background-</a:t>
            </a:r>
            <a:r>
              <a:rPr lang="en-IN" sz="1000" dirty="0" err="1"/>
              <a:t>color</a:t>
            </a:r>
            <a:r>
              <a:rPr lang="en-IN" sz="1000" dirty="0"/>
              <a:t>: </a:t>
            </a:r>
            <a:r>
              <a:rPr lang="en-IN" sz="1000" dirty="0" err="1"/>
              <a:t>rgba</a:t>
            </a:r>
            <a:r>
              <a:rPr lang="en-IN" sz="1000" dirty="0"/>
              <a:t>(0, 0, 0, 0.4); */</a:t>
            </a:r>
          </a:p>
          <a:p>
            <a:pPr marL="76200" indent="0">
              <a:buNone/>
            </a:pPr>
            <a:r>
              <a:rPr lang="en-IN" sz="1000" dirty="0"/>
              <a:t>}</a:t>
            </a:r>
          </a:p>
          <a:p>
            <a:pPr marL="76200" indent="0">
              <a:buNone/>
            </a:pPr>
            <a:br>
              <a:rPr lang="en-IN" sz="1000" dirty="0"/>
            </a:br>
            <a:endParaRPr lang="en-IN" sz="1000" dirty="0"/>
          </a:p>
          <a:p>
            <a:pPr marL="76200" indent="0">
              <a:buNone/>
            </a:pPr>
            <a:r>
              <a:rPr lang="en-IN" sz="1000" dirty="0"/>
              <a:t>.icon .logo {</a:t>
            </a:r>
          </a:p>
          <a:p>
            <a:pPr marL="76200" indent="0">
              <a:buNone/>
            </a:pPr>
            <a:r>
              <a:rPr lang="en-IN" sz="1000" dirty="0"/>
              <a:t>    </a:t>
            </a:r>
            <a:r>
              <a:rPr lang="en-IN" sz="1000" dirty="0" err="1"/>
              <a:t>color</a:t>
            </a:r>
            <a:r>
              <a:rPr lang="en-IN" sz="1000" dirty="0"/>
              <a:t>: #ff9933; /* Saffron-like </a:t>
            </a:r>
            <a:r>
              <a:rPr lang="en-IN" sz="1000" dirty="0" err="1"/>
              <a:t>color</a:t>
            </a:r>
            <a:r>
              <a:rPr lang="en-IN" sz="1000" dirty="0"/>
              <a:t> for '</a:t>
            </a:r>
            <a:r>
              <a:rPr lang="en-IN" sz="1000" dirty="0" err="1"/>
              <a:t>indian</a:t>
            </a:r>
            <a:r>
              <a:rPr lang="en-IN" sz="1000" dirty="0"/>
              <a:t> culture' */</a:t>
            </a:r>
          </a:p>
          <a:p>
            <a:pPr marL="76200" indent="0">
              <a:buNone/>
            </a:pPr>
            <a:r>
              <a:rPr lang="en-IN" sz="1000" dirty="0"/>
              <a:t>    font-size: 35px;</a:t>
            </a:r>
          </a:p>
          <a:p>
            <a:pPr marL="76200" indent="0">
              <a:buNone/>
            </a:pPr>
            <a:r>
              <a:rPr lang="en-IN" sz="1000" dirty="0"/>
              <a:t>    font-family: 'Times New Roman', serif;</a:t>
            </a:r>
          </a:p>
          <a:p>
            <a:pPr marL="76200" indent="0">
              <a:buNone/>
            </a:pPr>
            <a:r>
              <a:rPr lang="en-IN" sz="1000" dirty="0"/>
              <a:t>    padding-left: 20px;</a:t>
            </a:r>
          </a:p>
          <a:p>
            <a:pPr marL="76200" indent="0">
              <a:buNone/>
            </a:pPr>
            <a:r>
              <a:rPr lang="en-IN" sz="1000" dirty="0"/>
              <a:t>    /* float: left; - Remove float for better flexbox control */</a:t>
            </a:r>
          </a:p>
          <a:p>
            <a:pPr marL="76200" indent="0">
              <a:buNone/>
            </a:pPr>
            <a:r>
              <a:rPr lang="en-IN" sz="1000" dirty="0"/>
              <a:t>}</a:t>
            </a:r>
          </a:p>
          <a:p>
            <a:pPr marL="76200" indent="0">
              <a:buNone/>
            </a:pPr>
            <a:br>
              <a:rPr lang="en-IN" sz="1000" dirty="0"/>
            </a:br>
            <a:endParaRPr lang="en-IN" sz="1000" dirty="0"/>
          </a:p>
          <a:p>
            <a:pPr marL="76200" indent="0">
              <a:buNone/>
            </a:pPr>
            <a:endParaRPr lang="en-IN" sz="1000" dirty="0"/>
          </a:p>
        </p:txBody>
      </p:sp>
    </p:spTree>
    <p:extLst>
      <p:ext uri="{BB962C8B-B14F-4D97-AF65-F5344CB8AC3E}">
        <p14:creationId xmlns:p14="http://schemas.microsoft.com/office/powerpoint/2010/main" val="15167982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9AA5ECA-8963-3BD8-AF22-3930E444A8C9}"/>
              </a:ext>
            </a:extLst>
          </p:cNvPr>
          <p:cNvSpPr>
            <a:spLocks noGrp="1"/>
          </p:cNvSpPr>
          <p:nvPr>
            <p:ph type="body" idx="1"/>
          </p:nvPr>
        </p:nvSpPr>
        <p:spPr/>
        <p:txBody>
          <a:bodyPr>
            <a:noAutofit/>
          </a:bodyPr>
          <a:lstStyle/>
          <a:p>
            <a:pPr marL="76200" indent="0">
              <a:buNone/>
            </a:pPr>
            <a:r>
              <a:rPr lang="en-IN" sz="1000" dirty="0"/>
              <a:t>.menu ul {</a:t>
            </a:r>
          </a:p>
          <a:p>
            <a:pPr marL="76200" indent="0">
              <a:buNone/>
            </a:pPr>
            <a:r>
              <a:rPr lang="en-IN" sz="1000" dirty="0"/>
              <a:t>    list-style: none;</a:t>
            </a:r>
          </a:p>
          <a:p>
            <a:pPr marL="76200" indent="0">
              <a:buNone/>
            </a:pPr>
            <a:r>
              <a:rPr lang="en-IN" sz="1000" dirty="0"/>
              <a:t>    display: flex;</a:t>
            </a:r>
          </a:p>
          <a:p>
            <a:pPr marL="76200" indent="0">
              <a:buNone/>
            </a:pPr>
            <a:r>
              <a:rPr lang="en-IN" sz="1000" dirty="0"/>
              <a:t>}</a:t>
            </a:r>
          </a:p>
          <a:p>
            <a:pPr marL="76200" indent="0">
              <a:buNone/>
            </a:pPr>
            <a:br>
              <a:rPr lang="en-IN" sz="1000" dirty="0"/>
            </a:br>
            <a:endParaRPr lang="en-IN" sz="1000" dirty="0"/>
          </a:p>
          <a:p>
            <a:pPr marL="76200" indent="0">
              <a:buNone/>
            </a:pPr>
            <a:r>
              <a:rPr lang="en-IN" sz="1000" dirty="0"/>
              <a:t>.menu ul li {</a:t>
            </a:r>
          </a:p>
          <a:p>
            <a:pPr marL="76200" indent="0">
              <a:buNone/>
            </a:pPr>
            <a:r>
              <a:rPr lang="en-IN" sz="1000" dirty="0"/>
              <a:t>    margin-left: 30px;</a:t>
            </a:r>
          </a:p>
          <a:p>
            <a:pPr marL="76200" indent="0">
              <a:buNone/>
            </a:pPr>
            <a:r>
              <a:rPr lang="en-IN" sz="1000" dirty="0"/>
              <a:t>}</a:t>
            </a:r>
          </a:p>
          <a:p>
            <a:pPr marL="76200" indent="0">
              <a:buNone/>
            </a:pPr>
            <a:br>
              <a:rPr lang="en-IN" sz="1000" dirty="0"/>
            </a:br>
            <a:endParaRPr lang="en-IN" sz="1000" dirty="0"/>
          </a:p>
          <a:p>
            <a:pPr marL="76200" indent="0">
              <a:buNone/>
            </a:pPr>
            <a:r>
              <a:rPr lang="en-IN" sz="1000" dirty="0"/>
              <a:t>.menu ul li a {</a:t>
            </a:r>
          </a:p>
          <a:p>
            <a:pPr marL="76200" indent="0">
              <a:buNone/>
            </a:pPr>
            <a:r>
              <a:rPr lang="en-IN" sz="1000" dirty="0"/>
              <a:t>    text-decoration: none;</a:t>
            </a:r>
          </a:p>
          <a:p>
            <a:pPr marL="76200" indent="0">
              <a:buNone/>
            </a:pPr>
            <a:r>
              <a:rPr lang="en-IN" sz="1000" dirty="0"/>
              <a:t>    </a:t>
            </a:r>
            <a:r>
              <a:rPr lang="en-IN" sz="1000" dirty="0" err="1"/>
              <a:t>color</a:t>
            </a:r>
            <a:r>
              <a:rPr lang="en-IN" sz="1000" dirty="0"/>
              <a:t>: #fff;</a:t>
            </a:r>
          </a:p>
          <a:p>
            <a:pPr marL="76200" indent="0">
              <a:buNone/>
            </a:pPr>
            <a:r>
              <a:rPr lang="en-IN" sz="1000" dirty="0"/>
              <a:t>    font-family: Arial;</a:t>
            </a:r>
          </a:p>
          <a:p>
            <a:pPr marL="76200" indent="0">
              <a:buNone/>
            </a:pPr>
            <a:r>
              <a:rPr lang="en-IN" sz="1000" dirty="0"/>
              <a:t>    font-weight: bold;</a:t>
            </a:r>
          </a:p>
          <a:p>
            <a:pPr marL="76200" indent="0">
              <a:buNone/>
            </a:pPr>
            <a:r>
              <a:rPr lang="en-IN" sz="1000" dirty="0"/>
              <a:t>    transition: 0.3s ease;</a:t>
            </a:r>
          </a:p>
          <a:p>
            <a:pPr marL="76200" indent="0">
              <a:buNone/>
            </a:pPr>
            <a:r>
              <a:rPr lang="en-IN" sz="1000" dirty="0"/>
              <a:t>}</a:t>
            </a:r>
          </a:p>
          <a:p>
            <a:pPr marL="76200" indent="0">
              <a:buNone/>
            </a:pPr>
            <a:br>
              <a:rPr lang="en-IN" sz="1000" dirty="0"/>
            </a:br>
            <a:endParaRPr lang="en-IN" sz="1000" dirty="0"/>
          </a:p>
          <a:p>
            <a:pPr marL="76200" indent="0">
              <a:buNone/>
            </a:pPr>
            <a:r>
              <a:rPr lang="en-IN" sz="1000" dirty="0"/>
              <a:t>.menu ul li a:hover {</a:t>
            </a:r>
          </a:p>
          <a:p>
            <a:pPr marL="76200" indent="0">
              <a:buNone/>
            </a:pPr>
            <a:r>
              <a:rPr lang="en-IN" sz="1000" dirty="0"/>
              <a:t>    </a:t>
            </a:r>
            <a:r>
              <a:rPr lang="en-IN" sz="1000" dirty="0" err="1"/>
              <a:t>color</a:t>
            </a:r>
            <a:r>
              <a:rPr lang="en-IN" sz="1000" dirty="0"/>
              <a:t>: #ff9933; /* Saffron-like hover effect */</a:t>
            </a:r>
          </a:p>
          <a:p>
            <a:pPr marL="76200" indent="0">
              <a:buNone/>
            </a:pPr>
            <a:r>
              <a:rPr lang="en-IN" sz="1000" dirty="0"/>
              <a:t>}</a:t>
            </a:r>
          </a:p>
          <a:p>
            <a:pPr marL="76200" indent="0">
              <a:buNone/>
            </a:pPr>
            <a:br>
              <a:rPr lang="en-IN" sz="1000" dirty="0"/>
            </a:br>
            <a:endParaRPr lang="en-IN" sz="1000" dirty="0"/>
          </a:p>
          <a:p>
            <a:pPr marL="76200" indent="0">
              <a:buNone/>
            </a:pPr>
            <a:r>
              <a:rPr lang="en-IN" sz="1000" dirty="0"/>
              <a:t>/* Search Bar (from your original CSS) */</a:t>
            </a:r>
          </a:p>
          <a:p>
            <a:pPr marL="76200" indent="0">
              <a:buNone/>
            </a:pPr>
            <a:r>
              <a:rPr lang="en-IN" sz="1000" dirty="0"/>
              <a:t>.search {</a:t>
            </a:r>
          </a:p>
          <a:p>
            <a:pPr marL="76200" indent="0">
              <a:buNone/>
            </a:pPr>
            <a:r>
              <a:rPr lang="en-IN" sz="1000" dirty="0"/>
              <a:t>    display: flex;</a:t>
            </a:r>
          </a:p>
          <a:p>
            <a:pPr marL="76200" indent="0">
              <a:buNone/>
            </a:pPr>
            <a:r>
              <a:rPr lang="en-IN" sz="1000" dirty="0"/>
              <a:t>    align-items: </a:t>
            </a:r>
            <a:r>
              <a:rPr lang="en-IN" sz="1000" dirty="0" err="1"/>
              <a:t>center</a:t>
            </a:r>
            <a:r>
              <a:rPr lang="en-IN" sz="1000" dirty="0"/>
              <a:t>;</a:t>
            </a:r>
          </a:p>
          <a:p>
            <a:pPr marL="76200" indent="0">
              <a:buNone/>
            </a:pPr>
            <a:r>
              <a:rPr lang="en-IN" sz="1000" dirty="0"/>
              <a:t>}</a:t>
            </a:r>
          </a:p>
          <a:p>
            <a:pPr marL="76200" indent="0">
              <a:buNone/>
            </a:pPr>
            <a:endParaRPr lang="en-IN" sz="1000" dirty="0"/>
          </a:p>
        </p:txBody>
      </p:sp>
    </p:spTree>
    <p:extLst>
      <p:ext uri="{BB962C8B-B14F-4D97-AF65-F5344CB8AC3E}">
        <p14:creationId xmlns:p14="http://schemas.microsoft.com/office/powerpoint/2010/main" val="229228300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EF5A661-165B-D574-2094-9354334BB03F}"/>
              </a:ext>
            </a:extLst>
          </p:cNvPr>
          <p:cNvSpPr>
            <a:spLocks noGrp="1"/>
          </p:cNvSpPr>
          <p:nvPr>
            <p:ph type="body" idx="1"/>
          </p:nvPr>
        </p:nvSpPr>
        <p:spPr/>
        <p:txBody>
          <a:bodyPr>
            <a:noAutofit/>
          </a:bodyPr>
          <a:lstStyle/>
          <a:p>
            <a:pPr marL="76200" indent="0">
              <a:buNone/>
            </a:pPr>
            <a:r>
              <a:rPr lang="en-IN" sz="1050" dirty="0"/>
              <a:t>.</a:t>
            </a:r>
            <a:r>
              <a:rPr lang="en-IN" sz="1050" dirty="0" err="1"/>
              <a:t>srch</a:t>
            </a:r>
            <a:r>
              <a:rPr lang="en-IN" sz="1050" dirty="0"/>
              <a:t> {</a:t>
            </a:r>
          </a:p>
          <a:p>
            <a:pPr marL="76200" indent="0">
              <a:buNone/>
            </a:pPr>
            <a:r>
              <a:rPr lang="en-IN" sz="1050" dirty="0"/>
              <a:t>    font-family: 'Times New Roman', serif;</a:t>
            </a:r>
          </a:p>
          <a:p>
            <a:pPr marL="76200" indent="0">
              <a:buNone/>
            </a:pPr>
            <a:r>
              <a:rPr lang="en-IN" sz="1050" dirty="0"/>
              <a:t>    width: 200px;</a:t>
            </a:r>
          </a:p>
          <a:p>
            <a:pPr marL="76200" indent="0">
              <a:buNone/>
            </a:pPr>
            <a:r>
              <a:rPr lang="en-IN" sz="1050" dirty="0"/>
              <a:t>    height: 40px;</a:t>
            </a:r>
          </a:p>
          <a:p>
            <a:pPr marL="76200" indent="0">
              <a:buNone/>
            </a:pPr>
            <a:r>
              <a:rPr lang="en-IN" sz="1050" dirty="0"/>
              <a:t>    background: transparent;</a:t>
            </a:r>
          </a:p>
          <a:p>
            <a:pPr marL="76200" indent="0">
              <a:buNone/>
            </a:pPr>
            <a:r>
              <a:rPr lang="en-IN" sz="1050" dirty="0"/>
              <a:t>    border: 1px solid #ff9933; /* Saffron border */</a:t>
            </a:r>
          </a:p>
          <a:p>
            <a:pPr marL="76200" indent="0">
              <a:buNone/>
            </a:pPr>
            <a:r>
              <a:rPr lang="en-IN" sz="1050" dirty="0"/>
              <a:t>    border-right: none;</a:t>
            </a:r>
          </a:p>
          <a:p>
            <a:pPr marL="76200" indent="0">
              <a:buNone/>
            </a:pPr>
            <a:r>
              <a:rPr lang="en-IN" sz="1050" dirty="0"/>
              <a:t>    </a:t>
            </a:r>
            <a:r>
              <a:rPr lang="en-IN" sz="1050" dirty="0" err="1"/>
              <a:t>color</a:t>
            </a:r>
            <a:r>
              <a:rPr lang="en-IN" sz="1050" dirty="0"/>
              <a:t>: #fff;</a:t>
            </a:r>
          </a:p>
          <a:p>
            <a:pPr marL="76200" indent="0">
              <a:buNone/>
            </a:pPr>
            <a:r>
              <a:rPr lang="en-IN" sz="1050" dirty="0"/>
              <a:t>    font-size: 16px;</a:t>
            </a:r>
          </a:p>
          <a:p>
            <a:pPr marL="76200" indent="0">
              <a:buNone/>
            </a:pPr>
            <a:r>
              <a:rPr lang="en-IN" sz="1050" dirty="0"/>
              <a:t>    padding: 0 10px;</a:t>
            </a:r>
          </a:p>
          <a:p>
            <a:pPr marL="76200" indent="0">
              <a:buNone/>
            </a:pPr>
            <a:r>
              <a:rPr lang="en-IN" sz="1050" dirty="0"/>
              <a:t>    border-bottom-left-radius: 5px;</a:t>
            </a:r>
          </a:p>
          <a:p>
            <a:pPr marL="76200" indent="0">
              <a:buNone/>
            </a:pPr>
            <a:r>
              <a:rPr lang="en-IN" sz="1050" dirty="0"/>
              <a:t>    border-top-left-radius: 5px;</a:t>
            </a:r>
          </a:p>
          <a:p>
            <a:pPr marL="76200" indent="0">
              <a:buNone/>
            </a:pPr>
            <a:r>
              <a:rPr lang="en-IN" sz="1050" dirty="0"/>
              <a:t>}</a:t>
            </a:r>
          </a:p>
          <a:p>
            <a:pPr marL="76200" indent="0">
              <a:buNone/>
            </a:pPr>
            <a:br>
              <a:rPr lang="en-IN" sz="1050" dirty="0"/>
            </a:br>
            <a:endParaRPr lang="en-IN" sz="1050" dirty="0"/>
          </a:p>
          <a:p>
            <a:pPr marL="76200" indent="0">
              <a:buNone/>
            </a:pPr>
            <a:r>
              <a:rPr lang="en-IN" sz="1050" dirty="0"/>
              <a:t>.</a:t>
            </a:r>
            <a:r>
              <a:rPr lang="en-IN" sz="1050" dirty="0" err="1"/>
              <a:t>btn</a:t>
            </a:r>
            <a:r>
              <a:rPr lang="en-IN" sz="1050" dirty="0"/>
              <a:t> {</a:t>
            </a:r>
          </a:p>
          <a:p>
            <a:pPr marL="76200" indent="0">
              <a:buNone/>
            </a:pPr>
            <a:r>
              <a:rPr lang="en-IN" sz="1050" dirty="0"/>
              <a:t>    width: 100px;</a:t>
            </a:r>
          </a:p>
          <a:p>
            <a:pPr marL="76200" indent="0">
              <a:buNone/>
            </a:pPr>
            <a:r>
              <a:rPr lang="en-IN" sz="1050" dirty="0"/>
              <a:t>    height: 40px;</a:t>
            </a:r>
          </a:p>
          <a:p>
            <a:pPr marL="76200" indent="0">
              <a:buNone/>
            </a:pPr>
            <a:r>
              <a:rPr lang="en-IN" sz="1050" dirty="0"/>
              <a:t>    background: #ff9933;</a:t>
            </a:r>
          </a:p>
          <a:p>
            <a:pPr marL="76200" indent="0">
              <a:buNone/>
            </a:pPr>
            <a:r>
              <a:rPr lang="en-IN" sz="1050" dirty="0"/>
              <a:t>    border: 2px solid #ff9933;</a:t>
            </a:r>
          </a:p>
          <a:p>
            <a:pPr marL="76200" indent="0">
              <a:buNone/>
            </a:pPr>
            <a:r>
              <a:rPr lang="en-IN" sz="1050" dirty="0"/>
              <a:t>    </a:t>
            </a:r>
            <a:r>
              <a:rPr lang="en-IN" sz="1050" dirty="0" err="1"/>
              <a:t>color</a:t>
            </a:r>
            <a:r>
              <a:rPr lang="en-IN" sz="1050" dirty="0"/>
              <a:t>: #fff;</a:t>
            </a:r>
          </a:p>
          <a:p>
            <a:pPr marL="76200" indent="0">
              <a:buNone/>
            </a:pPr>
            <a:r>
              <a:rPr lang="en-IN" sz="1050" dirty="0"/>
              <a:t>    font-size: 15px;</a:t>
            </a:r>
          </a:p>
          <a:p>
            <a:pPr marL="76200" indent="0">
              <a:buNone/>
            </a:pPr>
            <a:r>
              <a:rPr lang="en-IN" sz="1050" dirty="0"/>
              <a:t>    border-bottom-right-radius: 5px;</a:t>
            </a:r>
          </a:p>
          <a:p>
            <a:pPr marL="76200" indent="0">
              <a:buNone/>
            </a:pPr>
            <a:r>
              <a:rPr lang="en-IN" sz="1050" dirty="0"/>
              <a:t>    border-top-right-radius: 5px;</a:t>
            </a:r>
          </a:p>
          <a:p>
            <a:pPr marL="76200" indent="0">
              <a:buNone/>
            </a:pPr>
            <a:r>
              <a:rPr lang="en-IN" sz="1050" dirty="0"/>
              <a:t>    cursor: pointer;</a:t>
            </a:r>
          </a:p>
          <a:p>
            <a:pPr marL="76200" indent="0">
              <a:buNone/>
            </a:pPr>
            <a:r>
              <a:rPr lang="en-IN" sz="1050" dirty="0"/>
              <a:t>    transition: 0.3s ease;</a:t>
            </a:r>
          </a:p>
          <a:p>
            <a:pPr marL="76200" indent="0">
              <a:buNone/>
            </a:pPr>
            <a:r>
              <a:rPr lang="en-IN" sz="1050" dirty="0"/>
              <a:t>}</a:t>
            </a:r>
          </a:p>
          <a:p>
            <a:pPr marL="76200" indent="0">
              <a:buNone/>
            </a:pPr>
            <a:br>
              <a:rPr lang="en-IN" sz="1050" dirty="0"/>
            </a:br>
            <a:endParaRPr lang="en-IN" sz="1050" dirty="0"/>
          </a:p>
          <a:p>
            <a:pPr marL="76200" indent="0">
              <a:buNone/>
            </a:pPr>
            <a:endParaRPr lang="en-IN" sz="1050" dirty="0"/>
          </a:p>
        </p:txBody>
      </p:sp>
    </p:spTree>
    <p:extLst>
      <p:ext uri="{BB962C8B-B14F-4D97-AF65-F5344CB8AC3E}">
        <p14:creationId xmlns:p14="http://schemas.microsoft.com/office/powerpoint/2010/main" val="317066762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35003CE-75D8-BFDB-A9F0-0FABC67B9B0A}"/>
              </a:ext>
            </a:extLst>
          </p:cNvPr>
          <p:cNvSpPr>
            <a:spLocks noGrp="1"/>
          </p:cNvSpPr>
          <p:nvPr>
            <p:ph type="body" idx="1"/>
          </p:nvPr>
        </p:nvSpPr>
        <p:spPr/>
        <p:txBody>
          <a:bodyPr>
            <a:noAutofit/>
          </a:bodyPr>
          <a:lstStyle/>
          <a:p>
            <a:pPr marL="76200" indent="0">
              <a:buNone/>
            </a:pPr>
            <a:r>
              <a:rPr lang="en-IN" sz="1000" dirty="0"/>
              <a:t>.</a:t>
            </a:r>
            <a:r>
              <a:rPr lang="en-IN" sz="1000" dirty="0" err="1"/>
              <a:t>btn:hover</a:t>
            </a:r>
            <a:r>
              <a:rPr lang="en-IN" sz="1000" dirty="0"/>
              <a:t> {</a:t>
            </a:r>
          </a:p>
          <a:p>
            <a:pPr marL="76200" indent="0">
              <a:buNone/>
            </a:pPr>
            <a:r>
              <a:rPr lang="en-IN" sz="1000" dirty="0"/>
              <a:t>    background: #fff;</a:t>
            </a:r>
          </a:p>
          <a:p>
            <a:pPr marL="76200" indent="0">
              <a:buNone/>
            </a:pPr>
            <a:r>
              <a:rPr lang="en-IN" sz="1000" dirty="0"/>
              <a:t>    </a:t>
            </a:r>
            <a:r>
              <a:rPr lang="en-IN" sz="1000" dirty="0" err="1"/>
              <a:t>color</a:t>
            </a:r>
            <a:r>
              <a:rPr lang="en-IN" sz="1000" dirty="0"/>
              <a:t>: #ff9933;</a:t>
            </a:r>
          </a:p>
          <a:p>
            <a:pPr marL="76200" indent="0">
              <a:buNone/>
            </a:pPr>
            <a:r>
              <a:rPr lang="en-IN" sz="1000" dirty="0"/>
              <a:t>}</a:t>
            </a:r>
          </a:p>
          <a:p>
            <a:pPr marL="76200" indent="0">
              <a:buNone/>
            </a:pPr>
            <a:br>
              <a:rPr lang="en-IN" sz="1000" dirty="0"/>
            </a:br>
            <a:endParaRPr lang="en-IN" sz="1000" dirty="0"/>
          </a:p>
          <a:p>
            <a:pPr marL="76200" indent="0">
              <a:buNone/>
            </a:pPr>
            <a:r>
              <a:rPr lang="en-IN" sz="1000" dirty="0"/>
              <a:t>.</a:t>
            </a:r>
            <a:r>
              <a:rPr lang="en-IN" sz="1000" dirty="0" err="1"/>
              <a:t>srch:focus</a:t>
            </a:r>
            <a:r>
              <a:rPr lang="en-IN" sz="1000" dirty="0"/>
              <a:t> {</a:t>
            </a:r>
          </a:p>
          <a:p>
            <a:pPr marL="76200" indent="0">
              <a:buNone/>
            </a:pPr>
            <a:r>
              <a:rPr lang="en-IN" sz="1000" dirty="0"/>
              <a:t>    outline: none;</a:t>
            </a:r>
          </a:p>
          <a:p>
            <a:pPr marL="76200" indent="0">
              <a:buNone/>
            </a:pPr>
            <a:r>
              <a:rPr lang="en-IN" sz="1000" dirty="0"/>
              <a:t>}</a:t>
            </a:r>
          </a:p>
          <a:p>
            <a:pPr marL="76200" indent="0">
              <a:buNone/>
            </a:pPr>
            <a:br>
              <a:rPr lang="en-IN" sz="1000" dirty="0"/>
            </a:br>
            <a:endParaRPr lang="en-IN" sz="1000" dirty="0"/>
          </a:p>
          <a:p>
            <a:pPr marL="76200" indent="0">
              <a:buNone/>
            </a:pPr>
            <a:r>
              <a:rPr lang="en-IN" sz="1000" dirty="0"/>
              <a:t>/* Content Area (from your original CSS) */</a:t>
            </a:r>
          </a:p>
          <a:p>
            <a:pPr marL="76200" indent="0">
              <a:buNone/>
            </a:pPr>
            <a:r>
              <a:rPr lang="en-IN" sz="1000" dirty="0"/>
              <a:t>.content {</a:t>
            </a:r>
          </a:p>
          <a:p>
            <a:pPr marL="76200" indent="0">
              <a:buNone/>
            </a:pPr>
            <a:r>
              <a:rPr lang="en-IN" sz="1000" dirty="0"/>
              <a:t>    width: 85%;</a:t>
            </a:r>
          </a:p>
          <a:p>
            <a:pPr marL="76200" indent="0">
              <a:buNone/>
            </a:pPr>
            <a:r>
              <a:rPr lang="en-IN" sz="1000" dirty="0"/>
              <a:t>    margin: auto;</a:t>
            </a:r>
          </a:p>
          <a:p>
            <a:pPr marL="76200" indent="0">
              <a:buNone/>
            </a:pPr>
            <a:r>
              <a:rPr lang="en-IN" sz="1000" dirty="0"/>
              <a:t>    display: flex;</a:t>
            </a:r>
          </a:p>
          <a:p>
            <a:pPr marL="76200" indent="0">
              <a:buNone/>
            </a:pPr>
            <a:r>
              <a:rPr lang="en-IN" sz="1000" dirty="0"/>
              <a:t>    justify-content: space-between;</a:t>
            </a:r>
          </a:p>
          <a:p>
            <a:pPr marL="76200" indent="0">
              <a:buNone/>
            </a:pPr>
            <a:r>
              <a:rPr lang="en-IN" sz="1000" dirty="0"/>
              <a:t>    align-items: flex-start;</a:t>
            </a:r>
          </a:p>
          <a:p>
            <a:pPr marL="76200" indent="0">
              <a:buNone/>
            </a:pPr>
            <a:r>
              <a:rPr lang="en-IN" sz="1000" dirty="0"/>
              <a:t>    padding-top: 50px;</a:t>
            </a:r>
          </a:p>
          <a:p>
            <a:pPr marL="76200" indent="0">
              <a:buNone/>
            </a:pPr>
            <a:r>
              <a:rPr lang="en-IN" sz="1000" dirty="0"/>
              <a:t>    </a:t>
            </a:r>
            <a:r>
              <a:rPr lang="en-IN" sz="1000" dirty="0" err="1"/>
              <a:t>color</a:t>
            </a:r>
            <a:r>
              <a:rPr lang="en-IN" sz="1000" dirty="0"/>
              <a:t>: #fff;</a:t>
            </a:r>
          </a:p>
          <a:p>
            <a:pPr marL="76200" indent="0">
              <a:buNone/>
            </a:pPr>
            <a:r>
              <a:rPr lang="en-IN" sz="1000" dirty="0"/>
              <a:t>}</a:t>
            </a:r>
          </a:p>
          <a:p>
            <a:pPr marL="76200" indent="0">
              <a:buNone/>
            </a:pPr>
            <a:br>
              <a:rPr lang="en-IN" sz="1000" dirty="0"/>
            </a:br>
            <a:endParaRPr lang="en-IN" sz="1000" dirty="0"/>
          </a:p>
          <a:p>
            <a:pPr marL="76200" indent="0">
              <a:buNone/>
            </a:pPr>
            <a:r>
              <a:rPr lang="en-IN" sz="1000" dirty="0"/>
              <a:t>.left-content {</a:t>
            </a:r>
          </a:p>
          <a:p>
            <a:pPr marL="76200" indent="0">
              <a:buNone/>
            </a:pPr>
            <a:r>
              <a:rPr lang="en-IN" sz="1000" dirty="0"/>
              <a:t>    width: 60%;</a:t>
            </a:r>
          </a:p>
          <a:p>
            <a:pPr marL="76200" indent="0">
              <a:buNone/>
            </a:pPr>
            <a:r>
              <a:rPr lang="en-IN" sz="1000" dirty="0"/>
              <a:t>}</a:t>
            </a:r>
          </a:p>
          <a:p>
            <a:pPr marL="76200" indent="0">
              <a:buNone/>
            </a:pPr>
            <a:br>
              <a:rPr lang="en-IN" sz="1000" dirty="0"/>
            </a:br>
            <a:endParaRPr lang="en-IN" sz="1000" dirty="0"/>
          </a:p>
          <a:p>
            <a:pPr marL="76200" indent="0">
              <a:buNone/>
            </a:pPr>
            <a:endParaRPr lang="en-IN" sz="1000" dirty="0"/>
          </a:p>
        </p:txBody>
      </p:sp>
    </p:spTree>
    <p:extLst>
      <p:ext uri="{BB962C8B-B14F-4D97-AF65-F5344CB8AC3E}">
        <p14:creationId xmlns:p14="http://schemas.microsoft.com/office/powerpoint/2010/main" val="39558704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DDAEBCB-CC3D-CDA9-FC8B-37B9797D7ADF}"/>
              </a:ext>
            </a:extLst>
          </p:cNvPr>
          <p:cNvSpPr>
            <a:spLocks noGrp="1"/>
          </p:cNvSpPr>
          <p:nvPr>
            <p:ph type="body" idx="1"/>
          </p:nvPr>
        </p:nvSpPr>
        <p:spPr/>
        <p:txBody>
          <a:bodyPr>
            <a:noAutofit/>
          </a:bodyPr>
          <a:lstStyle/>
          <a:p>
            <a:pPr marL="76200" indent="0">
              <a:buNone/>
            </a:pPr>
            <a:r>
              <a:rPr lang="en-IN" sz="1000" dirty="0"/>
              <a:t>.</a:t>
            </a:r>
            <a:r>
              <a:rPr lang="en-IN" sz="1000" dirty="0" err="1"/>
              <a:t>btn:hover</a:t>
            </a:r>
            <a:r>
              <a:rPr lang="en-IN" sz="1000" dirty="0"/>
              <a:t> {</a:t>
            </a:r>
          </a:p>
          <a:p>
            <a:pPr marL="76200" indent="0">
              <a:buNone/>
            </a:pPr>
            <a:r>
              <a:rPr lang="en-IN" sz="1000" dirty="0"/>
              <a:t>    background: #fff;</a:t>
            </a:r>
          </a:p>
          <a:p>
            <a:pPr marL="76200" indent="0">
              <a:buNone/>
            </a:pPr>
            <a:r>
              <a:rPr lang="en-IN" sz="1000" dirty="0"/>
              <a:t>    </a:t>
            </a:r>
            <a:r>
              <a:rPr lang="en-IN" sz="1000" dirty="0" err="1"/>
              <a:t>color</a:t>
            </a:r>
            <a:r>
              <a:rPr lang="en-IN" sz="1000" dirty="0"/>
              <a:t>: #ff9933;</a:t>
            </a:r>
          </a:p>
          <a:p>
            <a:pPr marL="76200" indent="0">
              <a:buNone/>
            </a:pPr>
            <a:r>
              <a:rPr lang="en-IN" sz="1000" dirty="0"/>
              <a:t>}</a:t>
            </a:r>
          </a:p>
          <a:p>
            <a:pPr marL="76200" indent="0">
              <a:buNone/>
            </a:pPr>
            <a:br>
              <a:rPr lang="en-IN" sz="1000" dirty="0"/>
            </a:br>
            <a:endParaRPr lang="en-IN" sz="1000" dirty="0"/>
          </a:p>
          <a:p>
            <a:pPr marL="76200" indent="0">
              <a:buNone/>
            </a:pPr>
            <a:r>
              <a:rPr lang="en-IN" sz="1000" dirty="0"/>
              <a:t>.</a:t>
            </a:r>
            <a:r>
              <a:rPr lang="en-IN" sz="1000" dirty="0" err="1"/>
              <a:t>srch:focus</a:t>
            </a:r>
            <a:r>
              <a:rPr lang="en-IN" sz="1000" dirty="0"/>
              <a:t> {</a:t>
            </a:r>
          </a:p>
          <a:p>
            <a:pPr marL="76200" indent="0">
              <a:buNone/>
            </a:pPr>
            <a:r>
              <a:rPr lang="en-IN" sz="1000" dirty="0"/>
              <a:t>    outline: none;</a:t>
            </a:r>
          </a:p>
          <a:p>
            <a:pPr marL="76200" indent="0">
              <a:buNone/>
            </a:pPr>
            <a:r>
              <a:rPr lang="en-IN" sz="1000" dirty="0"/>
              <a:t>}</a:t>
            </a:r>
          </a:p>
          <a:p>
            <a:pPr marL="76200" indent="0">
              <a:buNone/>
            </a:pPr>
            <a:br>
              <a:rPr lang="en-IN" sz="1000" dirty="0"/>
            </a:br>
            <a:endParaRPr lang="en-IN" sz="1000" dirty="0"/>
          </a:p>
          <a:p>
            <a:pPr marL="76200" indent="0">
              <a:buNone/>
            </a:pPr>
            <a:r>
              <a:rPr lang="en-IN" sz="1000" dirty="0"/>
              <a:t>/* Content Area (from your original CSS) */</a:t>
            </a:r>
          </a:p>
          <a:p>
            <a:pPr marL="76200" indent="0">
              <a:buNone/>
            </a:pPr>
            <a:r>
              <a:rPr lang="en-IN" sz="1000" dirty="0"/>
              <a:t>.content {</a:t>
            </a:r>
          </a:p>
          <a:p>
            <a:pPr marL="76200" indent="0">
              <a:buNone/>
            </a:pPr>
            <a:r>
              <a:rPr lang="en-IN" sz="1000" dirty="0"/>
              <a:t>    width: 85%;</a:t>
            </a:r>
          </a:p>
          <a:p>
            <a:pPr marL="76200" indent="0">
              <a:buNone/>
            </a:pPr>
            <a:r>
              <a:rPr lang="en-IN" sz="1000" dirty="0"/>
              <a:t>    margin: auto;</a:t>
            </a:r>
          </a:p>
          <a:p>
            <a:pPr marL="76200" indent="0">
              <a:buNone/>
            </a:pPr>
            <a:r>
              <a:rPr lang="en-IN" sz="1000" dirty="0"/>
              <a:t>    display: flex;</a:t>
            </a:r>
          </a:p>
          <a:p>
            <a:pPr marL="76200" indent="0">
              <a:buNone/>
            </a:pPr>
            <a:r>
              <a:rPr lang="en-IN" sz="1000" dirty="0"/>
              <a:t>    justify-content: space-between;</a:t>
            </a:r>
          </a:p>
          <a:p>
            <a:pPr marL="76200" indent="0">
              <a:buNone/>
            </a:pPr>
            <a:r>
              <a:rPr lang="en-IN" sz="1000" dirty="0"/>
              <a:t>    align-items: flex-start;</a:t>
            </a:r>
          </a:p>
          <a:p>
            <a:pPr marL="76200" indent="0">
              <a:buNone/>
            </a:pPr>
            <a:r>
              <a:rPr lang="en-IN" sz="1000" dirty="0"/>
              <a:t>    padding-top: 50px;</a:t>
            </a:r>
          </a:p>
          <a:p>
            <a:pPr marL="76200" indent="0">
              <a:buNone/>
            </a:pPr>
            <a:r>
              <a:rPr lang="en-IN" sz="1000" dirty="0"/>
              <a:t>    </a:t>
            </a:r>
            <a:r>
              <a:rPr lang="en-IN" sz="1000" dirty="0" err="1"/>
              <a:t>color</a:t>
            </a:r>
            <a:r>
              <a:rPr lang="en-IN" sz="1000" dirty="0"/>
              <a:t>: #fff;</a:t>
            </a:r>
          </a:p>
          <a:p>
            <a:pPr marL="76200" indent="0">
              <a:buNone/>
            </a:pPr>
            <a:r>
              <a:rPr lang="en-IN" sz="1000" dirty="0"/>
              <a:t>}</a:t>
            </a:r>
          </a:p>
          <a:p>
            <a:pPr marL="76200" indent="0">
              <a:buNone/>
            </a:pPr>
            <a:br>
              <a:rPr lang="en-IN" sz="1000" dirty="0"/>
            </a:br>
            <a:endParaRPr lang="en-IN" sz="1000" dirty="0"/>
          </a:p>
          <a:p>
            <a:pPr marL="76200" indent="0">
              <a:buNone/>
            </a:pPr>
            <a:r>
              <a:rPr lang="en-IN" sz="1000" dirty="0"/>
              <a:t>.left-content {</a:t>
            </a:r>
          </a:p>
          <a:p>
            <a:pPr marL="76200" indent="0">
              <a:buNone/>
            </a:pPr>
            <a:r>
              <a:rPr lang="en-IN" sz="1000" dirty="0"/>
              <a:t>    width: 60%;</a:t>
            </a:r>
          </a:p>
          <a:p>
            <a:pPr marL="76200" indent="0">
              <a:buNone/>
            </a:pPr>
            <a:r>
              <a:rPr lang="en-IN" sz="1000" dirty="0"/>
              <a:t>}</a:t>
            </a:r>
          </a:p>
          <a:p>
            <a:pPr marL="76200" indent="0">
              <a:buNone/>
            </a:pPr>
            <a:br>
              <a:rPr lang="en-IN" sz="1000" dirty="0"/>
            </a:br>
            <a:endParaRPr lang="en-IN" sz="1000" dirty="0"/>
          </a:p>
          <a:p>
            <a:pPr marL="76200" indent="0">
              <a:buNone/>
            </a:pPr>
            <a:endParaRPr lang="en-IN" sz="1000" dirty="0"/>
          </a:p>
        </p:txBody>
      </p:sp>
    </p:spTree>
    <p:extLst>
      <p:ext uri="{BB962C8B-B14F-4D97-AF65-F5344CB8AC3E}">
        <p14:creationId xmlns:p14="http://schemas.microsoft.com/office/powerpoint/2010/main" val="23101307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BD6B3DB-79B2-86D3-32D7-DAEB3E7EC5C0}"/>
              </a:ext>
            </a:extLst>
          </p:cNvPr>
          <p:cNvSpPr>
            <a:spLocks noGrp="1"/>
          </p:cNvSpPr>
          <p:nvPr>
            <p:ph type="body" idx="1"/>
          </p:nvPr>
        </p:nvSpPr>
        <p:spPr/>
        <p:txBody>
          <a:bodyPr>
            <a:noAutofit/>
          </a:bodyPr>
          <a:lstStyle/>
          <a:p>
            <a:pPr marL="50800" indent="0">
              <a:buNone/>
            </a:pPr>
            <a:r>
              <a:rPr lang="en-IN" sz="1050" dirty="0"/>
              <a:t>.left-content .par {</a:t>
            </a:r>
          </a:p>
          <a:p>
            <a:pPr marL="50800" indent="0">
              <a:buNone/>
            </a:pPr>
            <a:r>
              <a:rPr lang="en-IN" sz="1050" dirty="0"/>
              <a:t>    padding-left: 20px;</a:t>
            </a:r>
          </a:p>
          <a:p>
            <a:pPr marL="50800" indent="0">
              <a:buNone/>
            </a:pPr>
            <a:r>
              <a:rPr lang="en-IN" sz="1050" dirty="0"/>
              <a:t>    padding-bottom: 25px;</a:t>
            </a:r>
          </a:p>
          <a:p>
            <a:pPr marL="50800" indent="0">
              <a:buNone/>
            </a:pPr>
            <a:r>
              <a:rPr lang="en-IN" sz="1050" dirty="0"/>
              <a:t>    font-family: Arial;</a:t>
            </a:r>
          </a:p>
          <a:p>
            <a:pPr marL="50800" indent="0">
              <a:buNone/>
            </a:pPr>
            <a:r>
              <a:rPr lang="en-IN" sz="1050" dirty="0"/>
              <a:t>    letter-spacing: 1px;</a:t>
            </a:r>
          </a:p>
          <a:p>
            <a:pPr marL="50800" indent="0">
              <a:buNone/>
            </a:pPr>
            <a:r>
              <a:rPr lang="en-IN" sz="1050" dirty="0"/>
              <a:t>    line-height: 25px;</a:t>
            </a:r>
          </a:p>
          <a:p>
            <a:pPr marL="50800" indent="0">
              <a:buNone/>
            </a:pPr>
            <a:r>
              <a:rPr lang="en-IN" sz="1050" dirty="0"/>
              <a:t>    margin-top: 20px;</a:t>
            </a:r>
          </a:p>
          <a:p>
            <a:pPr marL="50800" indent="0">
              <a:buNone/>
            </a:pPr>
            <a:r>
              <a:rPr lang="en-IN" sz="1050" dirty="0"/>
              <a:t>}</a:t>
            </a:r>
          </a:p>
          <a:p>
            <a:pPr marL="50800" indent="0">
              <a:buNone/>
            </a:pPr>
            <a:br>
              <a:rPr lang="en-IN" sz="1050" dirty="0"/>
            </a:br>
            <a:endParaRPr lang="en-IN" sz="1050" dirty="0"/>
          </a:p>
          <a:p>
            <a:pPr marL="50800" indent="0">
              <a:buNone/>
            </a:pPr>
            <a:r>
              <a:rPr lang="en-IN" sz="1050" dirty="0"/>
              <a:t>.</a:t>
            </a:r>
            <a:r>
              <a:rPr lang="en-IN" sz="1050" dirty="0" err="1"/>
              <a:t>cn</a:t>
            </a:r>
            <a:r>
              <a:rPr lang="en-IN" sz="1050" dirty="0"/>
              <a:t> {</a:t>
            </a:r>
          </a:p>
          <a:p>
            <a:pPr marL="50800" indent="0">
              <a:buNone/>
            </a:pPr>
            <a:r>
              <a:rPr lang="en-IN" sz="1050" dirty="0"/>
              <a:t>    width: 160px;</a:t>
            </a:r>
          </a:p>
          <a:p>
            <a:pPr marL="50800" indent="0">
              <a:buNone/>
            </a:pPr>
            <a:r>
              <a:rPr lang="en-IN" sz="1050" dirty="0"/>
              <a:t>    height: 40px;</a:t>
            </a:r>
          </a:p>
          <a:p>
            <a:pPr marL="50800" indent="0">
              <a:buNone/>
            </a:pPr>
            <a:r>
              <a:rPr lang="en-IN" sz="1050" dirty="0"/>
              <a:t>    background: #ff9933;</a:t>
            </a:r>
          </a:p>
          <a:p>
            <a:pPr marL="50800" indent="0">
              <a:buNone/>
            </a:pPr>
            <a:r>
              <a:rPr lang="en-IN" sz="1050" dirty="0"/>
              <a:t>    border: none;</a:t>
            </a:r>
          </a:p>
          <a:p>
            <a:pPr marL="50800" indent="0">
              <a:buNone/>
            </a:pPr>
            <a:r>
              <a:rPr lang="en-IN" sz="1050" dirty="0"/>
              <a:t>    margin-bottom: 10px;</a:t>
            </a:r>
          </a:p>
          <a:p>
            <a:pPr marL="50800" indent="0">
              <a:buNone/>
            </a:pPr>
            <a:r>
              <a:rPr lang="en-IN" sz="1050" dirty="0"/>
              <a:t>    margin-left: 20px;</a:t>
            </a:r>
          </a:p>
          <a:p>
            <a:pPr marL="50800" indent="0">
              <a:buNone/>
            </a:pPr>
            <a:r>
              <a:rPr lang="en-IN" sz="1050" dirty="0"/>
              <a:t>    font-size: 18px;</a:t>
            </a:r>
          </a:p>
          <a:p>
            <a:pPr marL="50800" indent="0">
              <a:buNone/>
            </a:pPr>
            <a:r>
              <a:rPr lang="en-IN" sz="1050" dirty="0"/>
              <a:t>    border-radius: 10px;</a:t>
            </a:r>
          </a:p>
          <a:p>
            <a:pPr marL="50800" indent="0">
              <a:buNone/>
            </a:pPr>
            <a:r>
              <a:rPr lang="en-IN" sz="1050" dirty="0"/>
              <a:t>    cursor: pointer;</a:t>
            </a:r>
          </a:p>
          <a:p>
            <a:pPr marL="50800" indent="0">
              <a:buNone/>
            </a:pPr>
            <a:r>
              <a:rPr lang="en-IN" sz="1050" dirty="0"/>
              <a:t>    transition: 0.4s ease;</a:t>
            </a:r>
          </a:p>
          <a:p>
            <a:pPr marL="50800" indent="0">
              <a:buNone/>
            </a:pPr>
            <a:r>
              <a:rPr lang="en-IN" sz="1050" dirty="0"/>
              <a:t>}</a:t>
            </a:r>
          </a:p>
          <a:p>
            <a:pPr marL="50800" indent="0">
              <a:buNone/>
            </a:pPr>
            <a:br>
              <a:rPr lang="en-IN" sz="1050" dirty="0"/>
            </a:br>
            <a:endParaRPr lang="en-IN" sz="1050" dirty="0"/>
          </a:p>
          <a:p>
            <a:pPr marL="50800" indent="0">
              <a:buNone/>
            </a:pPr>
            <a:endParaRPr lang="en-IN" sz="1050" dirty="0"/>
          </a:p>
        </p:txBody>
      </p:sp>
      <p:sp>
        <p:nvSpPr>
          <p:cNvPr id="4" name="Text Placeholder 3">
            <a:extLst>
              <a:ext uri="{FF2B5EF4-FFF2-40B4-BE49-F238E27FC236}">
                <a16:creationId xmlns:a16="http://schemas.microsoft.com/office/drawing/2014/main" id="{4B55081F-A9FC-3B67-C9B0-0963F7431FC2}"/>
              </a:ext>
            </a:extLst>
          </p:cNvPr>
          <p:cNvSpPr>
            <a:spLocks noGrp="1"/>
          </p:cNvSpPr>
          <p:nvPr>
            <p:ph type="body" idx="2"/>
          </p:nvPr>
        </p:nvSpPr>
        <p:spPr/>
        <p:txBody>
          <a:bodyPr>
            <a:noAutofit/>
          </a:bodyPr>
          <a:lstStyle/>
          <a:p>
            <a:pPr marL="50800" indent="0">
              <a:buNone/>
            </a:pPr>
            <a:r>
              <a:rPr lang="en-IN" sz="1000" dirty="0"/>
              <a:t>.</a:t>
            </a:r>
            <a:r>
              <a:rPr lang="en-IN" sz="1000" dirty="0" err="1"/>
              <a:t>cn</a:t>
            </a:r>
            <a:r>
              <a:rPr lang="en-IN" sz="1000" dirty="0"/>
              <a:t> a {</a:t>
            </a:r>
          </a:p>
          <a:p>
            <a:pPr marL="50800" indent="0">
              <a:buNone/>
            </a:pPr>
            <a:r>
              <a:rPr lang="en-IN" sz="1000" dirty="0"/>
              <a:t>    text-decoration: none;</a:t>
            </a:r>
          </a:p>
          <a:p>
            <a:pPr marL="50800" indent="0">
              <a:buNone/>
            </a:pPr>
            <a:r>
              <a:rPr lang="en-IN" sz="1000" dirty="0"/>
              <a:t>    </a:t>
            </a:r>
            <a:r>
              <a:rPr lang="en-IN" sz="1000" dirty="0" err="1"/>
              <a:t>color</a:t>
            </a:r>
            <a:r>
              <a:rPr lang="en-IN" sz="1000" dirty="0"/>
              <a:t>: #000;</a:t>
            </a:r>
          </a:p>
          <a:p>
            <a:pPr marL="50800" indent="0">
              <a:buNone/>
            </a:pPr>
            <a:r>
              <a:rPr lang="en-IN" sz="1000" dirty="0"/>
              <a:t>    transition: 0.3s ease;</a:t>
            </a:r>
          </a:p>
          <a:p>
            <a:pPr marL="50800" indent="0">
              <a:buNone/>
            </a:pPr>
            <a:r>
              <a:rPr lang="en-IN" sz="1000" dirty="0"/>
              <a:t>}</a:t>
            </a:r>
          </a:p>
          <a:p>
            <a:pPr marL="50800" indent="0">
              <a:buNone/>
            </a:pPr>
            <a:br>
              <a:rPr lang="en-IN" sz="1000" dirty="0"/>
            </a:br>
            <a:endParaRPr lang="en-IN" sz="1000" dirty="0"/>
          </a:p>
          <a:p>
            <a:pPr marL="50800" indent="0">
              <a:buNone/>
            </a:pPr>
            <a:r>
              <a:rPr lang="en-IN" sz="1000" dirty="0"/>
              <a:t>.</a:t>
            </a:r>
            <a:r>
              <a:rPr lang="en-IN" sz="1000" dirty="0" err="1"/>
              <a:t>cn:hover</a:t>
            </a:r>
            <a:r>
              <a:rPr lang="en-IN" sz="1000" dirty="0"/>
              <a:t> {</a:t>
            </a:r>
          </a:p>
          <a:p>
            <a:pPr marL="50800" indent="0">
              <a:buNone/>
            </a:pPr>
            <a:r>
              <a:rPr lang="en-IN" sz="1000" dirty="0"/>
              <a:t>    background-</a:t>
            </a:r>
            <a:r>
              <a:rPr lang="en-IN" sz="1000" dirty="0" err="1"/>
              <a:t>color</a:t>
            </a:r>
            <a:r>
              <a:rPr lang="en-IN" sz="1000" dirty="0"/>
              <a:t>: #fff;</a:t>
            </a:r>
          </a:p>
          <a:p>
            <a:pPr marL="50800" indent="0">
              <a:buNone/>
            </a:pPr>
            <a:r>
              <a:rPr lang="en-IN" sz="1000" dirty="0"/>
              <a:t>}</a:t>
            </a:r>
          </a:p>
          <a:p>
            <a:pPr marL="50800" indent="0">
              <a:buNone/>
            </a:pPr>
            <a:r>
              <a:rPr lang="en-IN" sz="1000" dirty="0"/>
              <a:t>/* Remove default link styling inside service items */</a:t>
            </a:r>
          </a:p>
          <a:p>
            <a:pPr marL="50800" indent="0">
              <a:buNone/>
            </a:pPr>
            <a:r>
              <a:rPr lang="en-IN" sz="1000" dirty="0"/>
              <a:t>.service-item a {</a:t>
            </a:r>
          </a:p>
          <a:p>
            <a:pPr marL="50800" indent="0">
              <a:buNone/>
            </a:pPr>
            <a:r>
              <a:rPr lang="en-IN" sz="1000" dirty="0"/>
              <a:t>    </a:t>
            </a:r>
            <a:r>
              <a:rPr lang="en-IN" sz="1000" dirty="0" err="1"/>
              <a:t>color</a:t>
            </a:r>
            <a:r>
              <a:rPr lang="en-IN" sz="1000" dirty="0"/>
              <a:t>: #ff9933; /* same orange as others */</a:t>
            </a:r>
          </a:p>
          <a:p>
            <a:pPr marL="50800" indent="0">
              <a:buNone/>
            </a:pPr>
            <a:r>
              <a:rPr lang="en-IN" sz="1000" dirty="0"/>
              <a:t>    text-decoration: none;</a:t>
            </a:r>
          </a:p>
          <a:p>
            <a:pPr marL="50800" indent="0">
              <a:buNone/>
            </a:pPr>
            <a:r>
              <a:rPr lang="en-IN" sz="1000" dirty="0"/>
              <a:t>    font-weight: bold;</a:t>
            </a:r>
          </a:p>
          <a:p>
            <a:pPr marL="50800" indent="0">
              <a:buNone/>
            </a:pPr>
            <a:r>
              <a:rPr lang="en-IN" sz="1000" dirty="0"/>
              <a:t>    font-size: 30px;</a:t>
            </a:r>
          </a:p>
          <a:p>
            <a:pPr marL="50800" indent="0">
              <a:buNone/>
            </a:pPr>
            <a:r>
              <a:rPr lang="en-IN" sz="1000" dirty="0"/>
              <a:t>    display: inline-block;</a:t>
            </a:r>
          </a:p>
          <a:p>
            <a:pPr marL="50800" indent="0">
              <a:buNone/>
            </a:pPr>
            <a:r>
              <a:rPr lang="en-IN" sz="1000" dirty="0"/>
              <a:t>    margin-bottom: 8px;</a:t>
            </a:r>
          </a:p>
          <a:p>
            <a:pPr marL="50800" indent="0">
              <a:buNone/>
            </a:pPr>
            <a:r>
              <a:rPr lang="en-IN" sz="1000" dirty="0"/>
              <a:t>    transition: </a:t>
            </a:r>
            <a:r>
              <a:rPr lang="en-IN" sz="1000" dirty="0" err="1"/>
              <a:t>color</a:t>
            </a:r>
            <a:r>
              <a:rPr lang="en-IN" sz="1000" dirty="0"/>
              <a:t> 0.3s ease;</a:t>
            </a:r>
          </a:p>
          <a:p>
            <a:pPr marL="50800" indent="0">
              <a:buNone/>
            </a:pPr>
            <a:r>
              <a:rPr lang="en-IN" sz="1000" dirty="0"/>
              <a:t>}</a:t>
            </a:r>
          </a:p>
          <a:p>
            <a:pPr marL="50800" indent="0">
              <a:buNone/>
            </a:pPr>
            <a:endParaRPr lang="en-IN" sz="1000" dirty="0"/>
          </a:p>
        </p:txBody>
      </p:sp>
    </p:spTree>
    <p:extLst>
      <p:ext uri="{BB962C8B-B14F-4D97-AF65-F5344CB8AC3E}">
        <p14:creationId xmlns:p14="http://schemas.microsoft.com/office/powerpoint/2010/main" val="42937875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FDD8F8-4214-D68D-D60E-431EC00A3F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C34D85-6427-A6ED-FABF-FE289CB67B2B}"/>
              </a:ext>
            </a:extLst>
          </p:cNvPr>
          <p:cNvSpPr>
            <a:spLocks noGrp="1"/>
          </p:cNvSpPr>
          <p:nvPr>
            <p:ph type="title"/>
          </p:nvPr>
        </p:nvSpPr>
        <p:spPr/>
        <p:txBody>
          <a:bodyPr/>
          <a:lstStyle/>
          <a:p>
            <a:r>
              <a:rPr lang="en-US" dirty="0"/>
              <a:t>Literature Survey</a:t>
            </a:r>
            <a:endParaRPr lang="en-IN" dirty="0"/>
          </a:p>
        </p:txBody>
      </p:sp>
      <p:sp>
        <p:nvSpPr>
          <p:cNvPr id="15" name="Text Placeholder 14">
            <a:extLst>
              <a:ext uri="{FF2B5EF4-FFF2-40B4-BE49-F238E27FC236}">
                <a16:creationId xmlns:a16="http://schemas.microsoft.com/office/drawing/2014/main" id="{CA4D49A0-7341-1438-85FD-FA024907A035}"/>
              </a:ext>
            </a:extLst>
          </p:cNvPr>
          <p:cNvSpPr>
            <a:spLocks noGrp="1"/>
          </p:cNvSpPr>
          <p:nvPr>
            <p:ph type="body" idx="1"/>
          </p:nvPr>
        </p:nvSpPr>
        <p:spPr>
          <a:xfrm>
            <a:off x="158621" y="1143000"/>
            <a:ext cx="11933852" cy="5099179"/>
          </a:xfrm>
        </p:spPr>
        <p:txBody>
          <a:bodyPr/>
          <a:lstStyle/>
          <a:p>
            <a:pPr marL="76200" indent="0">
              <a:buNone/>
            </a:pPr>
            <a:r>
              <a:rPr lang="en-IN" dirty="0"/>
              <a:t>  </a:t>
            </a:r>
          </a:p>
        </p:txBody>
      </p:sp>
      <p:graphicFrame>
        <p:nvGraphicFramePr>
          <p:cNvPr id="3" name="Table 2">
            <a:extLst>
              <a:ext uri="{FF2B5EF4-FFF2-40B4-BE49-F238E27FC236}">
                <a16:creationId xmlns:a16="http://schemas.microsoft.com/office/drawing/2014/main" id="{C56E3B16-B679-67A8-363F-1BA81F4386CE}"/>
              </a:ext>
            </a:extLst>
          </p:cNvPr>
          <p:cNvGraphicFramePr>
            <a:graphicFrameLocks noGrp="1"/>
          </p:cNvGraphicFramePr>
          <p:nvPr>
            <p:extLst>
              <p:ext uri="{D42A27DB-BD31-4B8C-83A1-F6EECF244321}">
                <p14:modId xmlns:p14="http://schemas.microsoft.com/office/powerpoint/2010/main" val="2820761817"/>
              </p:ext>
            </p:extLst>
          </p:nvPr>
        </p:nvGraphicFramePr>
        <p:xfrm>
          <a:off x="1352491" y="1143000"/>
          <a:ext cx="9653864" cy="4899660"/>
        </p:xfrm>
        <a:graphic>
          <a:graphicData uri="http://schemas.openxmlformats.org/drawingml/2006/table">
            <a:tbl>
              <a:tblPr firstRow="1" bandRow="1"/>
              <a:tblGrid>
                <a:gridCol w="2413466">
                  <a:extLst>
                    <a:ext uri="{9D8B030D-6E8A-4147-A177-3AD203B41FA5}">
                      <a16:colId xmlns:a16="http://schemas.microsoft.com/office/drawing/2014/main" val="2313954960"/>
                    </a:ext>
                  </a:extLst>
                </a:gridCol>
                <a:gridCol w="2413466">
                  <a:extLst>
                    <a:ext uri="{9D8B030D-6E8A-4147-A177-3AD203B41FA5}">
                      <a16:colId xmlns:a16="http://schemas.microsoft.com/office/drawing/2014/main" val="3462859316"/>
                    </a:ext>
                  </a:extLst>
                </a:gridCol>
                <a:gridCol w="2413466">
                  <a:extLst>
                    <a:ext uri="{9D8B030D-6E8A-4147-A177-3AD203B41FA5}">
                      <a16:colId xmlns:a16="http://schemas.microsoft.com/office/drawing/2014/main" val="2097328803"/>
                    </a:ext>
                  </a:extLst>
                </a:gridCol>
                <a:gridCol w="2413466">
                  <a:extLst>
                    <a:ext uri="{9D8B030D-6E8A-4147-A177-3AD203B41FA5}">
                      <a16:colId xmlns:a16="http://schemas.microsoft.com/office/drawing/2014/main" val="2014511803"/>
                    </a:ext>
                  </a:extLst>
                </a:gridCol>
              </a:tblGrid>
              <a:tr h="48204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 </a:t>
                      </a:r>
                      <a:r>
                        <a:rPr lang="en-IN" dirty="0"/>
                        <a:t>Utkal University (DDCE)</a:t>
                      </a:r>
                      <a:r>
                        <a:rPr lang="en-US" dirty="0"/>
                        <a:t>, 2021– IEEE, 2021</a:t>
                      </a:r>
                      <a:endParaRPr lang="en-IN" dirty="0"/>
                    </a:p>
                  </a:txBody>
                  <a:tcPr/>
                </a:tc>
                <a:tc>
                  <a:txBody>
                    <a:bodyPr/>
                    <a:lstStyle/>
                    <a:p>
                      <a:r>
                        <a:rPr lang="en-US" sz="1200" dirty="0"/>
                        <a:t>Indian cultural heritage (arts, literature, religion, architecture, and spread overseas) is widely covered.</a:t>
                      </a:r>
                      <a:endParaRPr lang="en-IN" sz="1200" dirty="0"/>
                    </a:p>
                  </a:txBody>
                  <a:tcPr/>
                </a:tc>
                <a:tc>
                  <a:txBody>
                    <a:bodyPr/>
                    <a:lstStyle/>
                    <a:p>
                      <a:r>
                        <a:rPr lang="en-US" sz="1200" dirty="0"/>
                        <a:t>There is a chance that intangible practices won't be adequately documented; there are no clear preservation plans.</a:t>
                      </a:r>
                      <a:endParaRPr lang="en-IN" sz="120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hlinkClick r:id="rId2"/>
                        </a:rPr>
                        <a:t>View Paper</a:t>
                      </a:r>
                      <a:endParaRPr lang="en-IN" dirty="0"/>
                    </a:p>
                    <a:p>
                      <a:endParaRPr lang="en-IN" dirty="0"/>
                    </a:p>
                  </a:txBody>
                  <a:tcPr/>
                </a:tc>
                <a:extLst>
                  <a:ext uri="{0D108BD9-81ED-4DB2-BD59-A6C34878D82A}">
                    <a16:rowId xmlns:a16="http://schemas.microsoft.com/office/drawing/2014/main" val="840623942"/>
                  </a:ext>
                </a:extLst>
              </a:tr>
              <a:tr h="48204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K S Institute of Technology, Bengaluru,2024</a:t>
                      </a:r>
                      <a:endParaRPr lang="en-IN" dirty="0"/>
                    </a:p>
                  </a:txBody>
                  <a:tcPr/>
                </a:tc>
                <a:tc>
                  <a:txBody>
                    <a:bodyPr/>
                    <a:lstStyle/>
                    <a:p>
                      <a:r>
                        <a:rPr lang="en-US" sz="1200" dirty="0"/>
                        <a:t>Identity, unity, education, the economy, and tourism are all strengthened by cultural heritage..</a:t>
                      </a:r>
                      <a:endParaRPr lang="en-IN" sz="1200" dirty="0"/>
                    </a:p>
                  </a:txBody>
                  <a:tcPr/>
                </a:tc>
                <a:tc>
                  <a:txBody>
                    <a:bodyPr/>
                    <a:lstStyle/>
                    <a:p>
                      <a:r>
                        <a:rPr lang="en-US" sz="1250" dirty="0"/>
                        <a:t>Disadvantages not directly listed; implied risks of commercialization &amp; regional neglect.</a:t>
                      </a:r>
                      <a:endParaRPr lang="en-IN" sz="125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hlinkClick r:id="rId3"/>
                        </a:rPr>
                        <a:t>View Paper</a:t>
                      </a:r>
                      <a:endParaRPr lang="en-IN" dirty="0"/>
                    </a:p>
                    <a:p>
                      <a:endParaRPr lang="en-IN" dirty="0"/>
                    </a:p>
                  </a:txBody>
                  <a:tcPr/>
                </a:tc>
                <a:extLst>
                  <a:ext uri="{0D108BD9-81ED-4DB2-BD59-A6C34878D82A}">
                    <a16:rowId xmlns:a16="http://schemas.microsoft.com/office/drawing/2014/main" val="1844246713"/>
                  </a:ext>
                </a:extLst>
              </a:tr>
              <a:tr h="48204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IJRPR Journal (Independent authors)</a:t>
                      </a:r>
                      <a:r>
                        <a:rPr lang="en-US" dirty="0"/>
                        <a:t>, 2023</a:t>
                      </a:r>
                      <a:endParaRPr lang="en-IN" dirty="0"/>
                    </a:p>
                  </a:txBody>
                  <a:tcPr/>
                </a:tc>
                <a:tc>
                  <a:txBody>
                    <a:bodyPr/>
                    <a:lstStyle/>
                    <a:p>
                      <a:r>
                        <a:rPr lang="en-US" sz="1250" dirty="0"/>
                        <a:t>Crafts and the arts support livelihoods, tourism strengthens the economy, and cultural pride is maintained.</a:t>
                      </a:r>
                      <a:endParaRPr lang="en-IN" sz="1250" dirty="0"/>
                    </a:p>
                  </a:txBody>
                  <a:tcPr/>
                </a:tc>
                <a:tc>
                  <a:txBody>
                    <a:bodyPr/>
                    <a:lstStyle/>
                    <a:p>
                      <a:r>
                        <a:rPr lang="en-US" sz="1250" dirty="0"/>
                        <a:t>weak policies, over-commercialization, and financial limitations in conservation.</a:t>
                      </a:r>
                      <a:endParaRPr lang="en-IN" sz="125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hlinkClick r:id="rId4"/>
                        </a:rPr>
                        <a:t>View Paper</a:t>
                      </a:r>
                      <a:endParaRPr lang="en-IN" dirty="0"/>
                    </a:p>
                    <a:p>
                      <a:endParaRPr lang="en-IN" dirty="0"/>
                    </a:p>
                  </a:txBody>
                  <a:tcPr/>
                </a:tc>
                <a:extLst>
                  <a:ext uri="{0D108BD9-81ED-4DB2-BD59-A6C34878D82A}">
                    <a16:rowId xmlns:a16="http://schemas.microsoft.com/office/drawing/2014/main" val="3186232002"/>
                  </a:ext>
                </a:extLst>
              </a:tr>
              <a:tr h="482046">
                <a:tc>
                  <a:txBody>
                    <a:bodyPr/>
                    <a:lstStyle/>
                    <a:p>
                      <a:r>
                        <a:rPr lang="en-IN" dirty="0" err="1"/>
                        <a:t>Dayalbagh</a:t>
                      </a:r>
                      <a:r>
                        <a:rPr lang="en-IN" dirty="0"/>
                        <a:t> Educational Institute (India)-IEEE,2015</a:t>
                      </a:r>
                    </a:p>
                  </a:txBody>
                  <a:tcPr/>
                </a:tc>
                <a:tc>
                  <a:txBody>
                    <a:bodyPr/>
                    <a:lstStyle/>
                    <a:p>
                      <a:r>
                        <a:rPr lang="en-US" sz="1250" dirty="0"/>
                        <a:t>Teachers play key role in transmitting culture; education builds awareness &amp; preservation</a:t>
                      </a:r>
                      <a:endParaRPr lang="en-IN" sz="1250" dirty="0"/>
                    </a:p>
                  </a:txBody>
                  <a:tcPr/>
                </a:tc>
                <a:tc>
                  <a:txBody>
                    <a:bodyPr/>
                    <a:lstStyle/>
                    <a:p>
                      <a:r>
                        <a:rPr lang="en-US" sz="1250" dirty="0"/>
                        <a:t>Teachers might not be aware; modernization and tradition clash; and raising awareness is expensive.</a:t>
                      </a:r>
                      <a:endParaRPr lang="en-IN" sz="125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hlinkClick r:id="rId5"/>
                        </a:rPr>
                        <a:t>View Paper</a:t>
                      </a:r>
                      <a:endParaRPr lang="en-IN" dirty="0"/>
                    </a:p>
                    <a:p>
                      <a:endParaRPr lang="en-IN" dirty="0"/>
                    </a:p>
                  </a:txBody>
                  <a:tcPr/>
                </a:tc>
                <a:extLst>
                  <a:ext uri="{0D108BD9-81ED-4DB2-BD59-A6C34878D82A}">
                    <a16:rowId xmlns:a16="http://schemas.microsoft.com/office/drawing/2014/main" val="818059851"/>
                  </a:ext>
                </a:extLst>
              </a:tr>
              <a:tr h="482046">
                <a:tc>
                  <a:txBody>
                    <a:bodyPr/>
                    <a:lstStyle/>
                    <a:p>
                      <a:r>
                        <a:rPr lang="en-US" dirty="0"/>
                        <a:t>NITI Aayog, Govt. of India</a:t>
                      </a:r>
                      <a:r>
                        <a:rPr lang="en-IN" dirty="0"/>
                        <a:t>, 2023</a:t>
                      </a:r>
                    </a:p>
                  </a:txBody>
                  <a:tcPr/>
                </a:tc>
                <a:tc>
                  <a:txBody>
                    <a:bodyPr/>
                    <a:lstStyle/>
                    <a:p>
                      <a:r>
                        <a:rPr lang="en-US" sz="1250" dirty="0"/>
                        <a:t>Cultural pride, urban renewal, and economic growth are all aided by heritage.</a:t>
                      </a:r>
                      <a:endParaRPr lang="en-IN" sz="1250" dirty="0"/>
                    </a:p>
                  </a:txBody>
                  <a:tcPr/>
                </a:tc>
                <a:tc>
                  <a:txBody>
                    <a:bodyPr/>
                    <a:lstStyle/>
                    <a:p>
                      <a:r>
                        <a:rPr lang="en-US" sz="1250" dirty="0"/>
                        <a:t>improves payload drop mechanisms for safety and accuracy.</a:t>
                      </a:r>
                      <a:endParaRPr lang="en-IN" sz="125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hlinkClick r:id="rId6"/>
                        </a:rPr>
                        <a:t>View Paper</a:t>
                      </a:r>
                      <a:endParaRPr lang="en-IN" dirty="0"/>
                    </a:p>
                    <a:p>
                      <a:endParaRPr lang="en-IN" dirty="0"/>
                    </a:p>
                  </a:txBody>
                  <a:tcPr/>
                </a:tc>
                <a:extLst>
                  <a:ext uri="{0D108BD9-81ED-4DB2-BD59-A6C34878D82A}">
                    <a16:rowId xmlns:a16="http://schemas.microsoft.com/office/drawing/2014/main" val="1259020566"/>
                  </a:ext>
                </a:extLst>
              </a:tr>
              <a:tr h="482046">
                <a:tc>
                  <a:txBody>
                    <a:bodyPr/>
                    <a:lstStyle/>
                    <a:p>
                      <a:r>
                        <a:rPr lang="en-US" dirty="0"/>
                        <a:t>Association of Indian Universities (AIU), 2019</a:t>
                      </a:r>
                      <a:endParaRPr lang="en-IN" dirty="0"/>
                    </a:p>
                  </a:txBody>
                  <a:tcPr/>
                </a:tc>
                <a:tc>
                  <a:txBody>
                    <a:bodyPr/>
                    <a:lstStyle/>
                    <a:p>
                      <a:r>
                        <a:rPr lang="en-US" sz="1250" dirty="0"/>
                        <a:t>highlights the legacy of Indian universities as well as the country's educational and cultural heritage.</a:t>
                      </a:r>
                      <a:endParaRPr lang="en-IN" sz="1250" dirty="0"/>
                    </a:p>
                  </a:txBody>
                  <a:tcPr/>
                </a:tc>
                <a:tc>
                  <a:txBody>
                    <a:bodyPr/>
                    <a:lstStyle/>
                    <a:p>
                      <a:r>
                        <a:rPr lang="en-US" sz="1250" dirty="0"/>
                        <a:t>issues with global competition, modernization, and the loss of traditional knowledge.</a:t>
                      </a:r>
                      <a:endParaRPr lang="en-IN" sz="125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hlinkClick r:id="rId7"/>
                        </a:rPr>
                        <a:t>View Paper</a:t>
                      </a:r>
                      <a:endParaRPr lang="en-IN" dirty="0"/>
                    </a:p>
                    <a:p>
                      <a:endParaRPr lang="en-IN" dirty="0"/>
                    </a:p>
                  </a:txBody>
                  <a:tcPr/>
                </a:tc>
                <a:extLst>
                  <a:ext uri="{0D108BD9-81ED-4DB2-BD59-A6C34878D82A}">
                    <a16:rowId xmlns:a16="http://schemas.microsoft.com/office/drawing/2014/main" val="189299546"/>
                  </a:ext>
                </a:extLst>
              </a:tr>
            </a:tbl>
          </a:graphicData>
        </a:graphic>
      </p:graphicFrame>
    </p:spTree>
    <p:extLst>
      <p:ext uri="{BB962C8B-B14F-4D97-AF65-F5344CB8AC3E}">
        <p14:creationId xmlns:p14="http://schemas.microsoft.com/office/powerpoint/2010/main" val="114779469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0BD25F2-9561-D4CA-0100-C6F604B63FF9}"/>
              </a:ext>
            </a:extLst>
          </p:cNvPr>
          <p:cNvSpPr>
            <a:spLocks noGrp="1"/>
          </p:cNvSpPr>
          <p:nvPr>
            <p:ph type="body" idx="1"/>
          </p:nvPr>
        </p:nvSpPr>
        <p:spPr/>
        <p:txBody>
          <a:bodyPr>
            <a:noAutofit/>
          </a:bodyPr>
          <a:lstStyle/>
          <a:p>
            <a:pPr marL="50800" indent="0">
              <a:buNone/>
            </a:pPr>
            <a:r>
              <a:rPr lang="en-IN" sz="1000" dirty="0"/>
              <a:t>/* Hover effect */</a:t>
            </a:r>
          </a:p>
          <a:p>
            <a:pPr marL="50800" indent="0">
              <a:buNone/>
            </a:pPr>
            <a:r>
              <a:rPr lang="en-IN" sz="1000" dirty="0"/>
              <a:t>.service-item a:hover {</a:t>
            </a:r>
          </a:p>
          <a:p>
            <a:pPr marL="50800" indent="0">
              <a:buNone/>
            </a:pPr>
            <a:r>
              <a:rPr lang="en-IN" sz="1000" dirty="0"/>
              <a:t>    </a:t>
            </a:r>
            <a:r>
              <a:rPr lang="en-IN" sz="1000" dirty="0" err="1"/>
              <a:t>color</a:t>
            </a:r>
            <a:r>
              <a:rPr lang="en-IN" sz="1000" dirty="0"/>
              <a:t>: #ffa733; /* lighter orange on hover */</a:t>
            </a:r>
          </a:p>
          <a:p>
            <a:pPr marL="50800" indent="0">
              <a:buNone/>
            </a:pPr>
            <a:r>
              <a:rPr lang="en-IN" sz="1000" dirty="0"/>
              <a:t>    text-decoration: underline;</a:t>
            </a:r>
          </a:p>
          <a:p>
            <a:pPr marL="50800" indent="0">
              <a:buNone/>
            </a:pPr>
            <a:r>
              <a:rPr lang="en-IN" sz="1000" dirty="0"/>
              <a:t>}</a:t>
            </a:r>
          </a:p>
          <a:p>
            <a:pPr marL="50800" indent="0">
              <a:buNone/>
            </a:pPr>
            <a:br>
              <a:rPr lang="en-IN" sz="1000" dirty="0"/>
            </a:br>
            <a:br>
              <a:rPr lang="en-IN" sz="1000" dirty="0"/>
            </a:br>
            <a:endParaRPr lang="en-IN" sz="1000" dirty="0"/>
          </a:p>
          <a:p>
            <a:pPr marL="50800" indent="0">
              <a:buNone/>
            </a:pPr>
            <a:r>
              <a:rPr lang="en-IN" sz="1000" dirty="0"/>
              <a:t>/* Login Form (from your original CSS) */</a:t>
            </a:r>
          </a:p>
          <a:p>
            <a:pPr marL="50800" indent="0">
              <a:buNone/>
            </a:pPr>
            <a:r>
              <a:rPr lang="en-IN" sz="1000" dirty="0"/>
              <a:t>/*.form {</a:t>
            </a:r>
          </a:p>
          <a:p>
            <a:pPr marL="50800" indent="0">
              <a:buNone/>
            </a:pPr>
            <a:r>
              <a:rPr lang="en-IN" sz="1000" dirty="0"/>
              <a:t>    width: 200px;</a:t>
            </a:r>
          </a:p>
          <a:p>
            <a:pPr marL="50800" indent="0">
              <a:buNone/>
            </a:pPr>
            <a:r>
              <a:rPr lang="en-IN" sz="1000" dirty="0"/>
              <a:t>    height: 380px;</a:t>
            </a:r>
          </a:p>
          <a:p>
            <a:pPr marL="50800" indent="0">
              <a:buNone/>
            </a:pPr>
            <a:r>
              <a:rPr lang="en-IN" sz="1000" dirty="0"/>
              <a:t>    background: </a:t>
            </a:r>
            <a:r>
              <a:rPr lang="en-IN" sz="1000" dirty="0" err="1"/>
              <a:t>rgba</a:t>
            </a:r>
            <a:r>
              <a:rPr lang="en-IN" sz="1000" dirty="0"/>
              <a:t>(0, 0, 0, 0.8);</a:t>
            </a:r>
          </a:p>
          <a:p>
            <a:pPr marL="50800" indent="0">
              <a:buNone/>
            </a:pPr>
            <a:r>
              <a:rPr lang="en-IN" sz="1000" dirty="0"/>
              <a:t>    position: relative;</a:t>
            </a:r>
          </a:p>
          <a:p>
            <a:pPr marL="50800" indent="0">
              <a:buNone/>
            </a:pPr>
            <a:r>
              <a:rPr lang="en-IN" sz="1000" dirty="0"/>
              <a:t>    border-radius: 10px;</a:t>
            </a:r>
          </a:p>
          <a:p>
            <a:pPr marL="50800" indent="0">
              <a:buNone/>
            </a:pPr>
            <a:r>
              <a:rPr lang="en-IN" sz="1000" dirty="0"/>
              <a:t>    padding: 25px;</a:t>
            </a:r>
          </a:p>
          <a:p>
            <a:pPr marL="50800" indent="0">
              <a:buNone/>
            </a:pPr>
            <a:r>
              <a:rPr lang="en-IN" sz="1000" dirty="0"/>
              <a:t>    text-align: </a:t>
            </a:r>
            <a:r>
              <a:rPr lang="en-IN" sz="1000" dirty="0" err="1"/>
              <a:t>center</a:t>
            </a:r>
            <a:r>
              <a:rPr lang="en-IN" sz="1000" dirty="0"/>
              <a:t>;</a:t>
            </a:r>
          </a:p>
          <a:p>
            <a:pPr marL="50800" indent="0">
              <a:buNone/>
            </a:pPr>
            <a:r>
              <a:rPr lang="en-IN" sz="1000" dirty="0"/>
              <a:t>}*/</a:t>
            </a:r>
          </a:p>
          <a:p>
            <a:pPr marL="50800" indent="0">
              <a:buNone/>
            </a:pPr>
            <a:endParaRPr lang="en-IN" sz="1000" dirty="0"/>
          </a:p>
          <a:p>
            <a:pPr marL="50800" indent="0">
              <a:buNone/>
            </a:pPr>
            <a:br>
              <a:rPr lang="en-IN" sz="1000" dirty="0"/>
            </a:br>
            <a:endParaRPr lang="en-IN" sz="1000" dirty="0"/>
          </a:p>
          <a:p>
            <a:pPr marL="50800" indent="0">
              <a:buNone/>
            </a:pPr>
            <a:endParaRPr lang="en-IN" sz="1000" dirty="0"/>
          </a:p>
        </p:txBody>
      </p:sp>
      <p:sp>
        <p:nvSpPr>
          <p:cNvPr id="4" name="Text Placeholder 3">
            <a:extLst>
              <a:ext uri="{FF2B5EF4-FFF2-40B4-BE49-F238E27FC236}">
                <a16:creationId xmlns:a16="http://schemas.microsoft.com/office/drawing/2014/main" id="{0586DCC4-35FF-6C46-3731-BE7C60208F6E}"/>
              </a:ext>
            </a:extLst>
          </p:cNvPr>
          <p:cNvSpPr>
            <a:spLocks noGrp="1"/>
          </p:cNvSpPr>
          <p:nvPr>
            <p:ph type="body" idx="2"/>
          </p:nvPr>
        </p:nvSpPr>
        <p:spPr/>
        <p:txBody>
          <a:bodyPr>
            <a:normAutofit fontScale="40000" lnSpcReduction="20000"/>
          </a:bodyPr>
          <a:lstStyle/>
          <a:p>
            <a:pPr marL="50800" indent="0">
              <a:buNone/>
            </a:pPr>
            <a:r>
              <a:rPr lang="en-IN" dirty="0"/>
              <a:t>.form input {</a:t>
            </a:r>
          </a:p>
          <a:p>
            <a:pPr marL="50800" indent="0">
              <a:buNone/>
            </a:pPr>
            <a:r>
              <a:rPr lang="en-IN" dirty="0"/>
              <a:t>    width: 200px;</a:t>
            </a:r>
          </a:p>
          <a:p>
            <a:pPr marL="50800" indent="0">
              <a:buNone/>
            </a:pPr>
            <a:r>
              <a:rPr lang="en-IN" dirty="0"/>
              <a:t>    height: 35px;</a:t>
            </a:r>
          </a:p>
          <a:p>
            <a:pPr marL="50800" indent="0">
              <a:buNone/>
            </a:pPr>
            <a:r>
              <a:rPr lang="en-IN" dirty="0"/>
              <a:t>    background: transparent;</a:t>
            </a:r>
          </a:p>
          <a:p>
            <a:pPr marL="50800" indent="0">
              <a:buNone/>
            </a:pPr>
            <a:r>
              <a:rPr lang="en-IN" dirty="0"/>
              <a:t>    border-bottom: 1px solid #ff9933;</a:t>
            </a:r>
          </a:p>
          <a:p>
            <a:pPr marL="50800" indent="0">
              <a:buNone/>
            </a:pPr>
            <a:r>
              <a:rPr lang="en-IN" dirty="0"/>
              <a:t>    border-top: none;</a:t>
            </a:r>
          </a:p>
          <a:p>
            <a:pPr marL="50800" indent="0">
              <a:buNone/>
            </a:pPr>
            <a:r>
              <a:rPr lang="en-IN" dirty="0"/>
              <a:t>    border-right: none;</a:t>
            </a:r>
          </a:p>
          <a:p>
            <a:pPr marL="50800" indent="0">
              <a:buNone/>
            </a:pPr>
            <a:r>
              <a:rPr lang="en-IN" dirty="0"/>
              <a:t>    border-left: none;</a:t>
            </a:r>
          </a:p>
          <a:p>
            <a:pPr marL="50800" indent="0">
              <a:buNone/>
            </a:pPr>
            <a:r>
              <a:rPr lang="en-IN" dirty="0"/>
              <a:t>    </a:t>
            </a:r>
            <a:r>
              <a:rPr lang="en-IN" dirty="0" err="1"/>
              <a:t>color</a:t>
            </a:r>
            <a:r>
              <a:rPr lang="en-IN" dirty="0"/>
              <a:t>: #fff;</a:t>
            </a:r>
          </a:p>
          <a:p>
            <a:pPr marL="50800" indent="0">
              <a:buNone/>
            </a:pPr>
            <a:r>
              <a:rPr lang="en-IN" dirty="0"/>
              <a:t>    font-size: 15px;</a:t>
            </a:r>
          </a:p>
          <a:p>
            <a:pPr marL="50800" indent="0">
              <a:buNone/>
            </a:pPr>
            <a:r>
              <a:rPr lang="en-IN" dirty="0"/>
              <a:t>    letter-spacing: 1px;</a:t>
            </a:r>
          </a:p>
          <a:p>
            <a:pPr marL="50800" indent="0">
              <a:buNone/>
            </a:pPr>
            <a:r>
              <a:rPr lang="en-IN" dirty="0"/>
              <a:t>    margin-top: 15px;</a:t>
            </a:r>
          </a:p>
          <a:p>
            <a:pPr marL="50800" indent="0">
              <a:buNone/>
            </a:pPr>
            <a:r>
              <a:rPr lang="en-IN" dirty="0"/>
              <a:t>    font-family: sans-serif;</a:t>
            </a:r>
          </a:p>
          <a:p>
            <a:pPr marL="50800" indent="0">
              <a:buNone/>
            </a:pPr>
            <a:r>
              <a:rPr lang="en-IN" dirty="0"/>
              <a:t>    padding-left: 10px;</a:t>
            </a:r>
          </a:p>
          <a:p>
            <a:pPr marL="50800" indent="0">
              <a:buNone/>
            </a:pPr>
            <a:r>
              <a:rPr lang="en-IN" dirty="0"/>
              <a:t>}</a:t>
            </a:r>
          </a:p>
          <a:p>
            <a:pPr marL="50800" indent="0">
              <a:buNone/>
            </a:pPr>
            <a:br>
              <a:rPr lang="en-IN" dirty="0"/>
            </a:br>
            <a:endParaRPr lang="en-IN" dirty="0"/>
          </a:p>
          <a:p>
            <a:pPr marL="50800" indent="0">
              <a:buNone/>
            </a:pPr>
            <a:r>
              <a:rPr lang="en-IN" dirty="0"/>
              <a:t>.form </a:t>
            </a:r>
            <a:r>
              <a:rPr lang="en-IN" dirty="0" err="1"/>
              <a:t>input:focus</a:t>
            </a:r>
            <a:r>
              <a:rPr lang="en-IN" dirty="0"/>
              <a:t> {</a:t>
            </a:r>
          </a:p>
          <a:p>
            <a:pPr marL="50800" indent="0">
              <a:buNone/>
            </a:pPr>
            <a:r>
              <a:rPr lang="en-IN" dirty="0"/>
              <a:t>    outline: none;</a:t>
            </a:r>
          </a:p>
          <a:p>
            <a:pPr marL="50800" indent="0">
              <a:buNone/>
            </a:pPr>
            <a:r>
              <a:rPr lang="en-IN" dirty="0"/>
              <a:t>}</a:t>
            </a:r>
          </a:p>
          <a:p>
            <a:pPr marL="50800" indent="0">
              <a:buNone/>
            </a:pPr>
            <a:endParaRPr lang="en-IN" dirty="0"/>
          </a:p>
        </p:txBody>
      </p:sp>
    </p:spTree>
    <p:extLst>
      <p:ext uri="{BB962C8B-B14F-4D97-AF65-F5344CB8AC3E}">
        <p14:creationId xmlns:p14="http://schemas.microsoft.com/office/powerpoint/2010/main" val="3066714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2A102CE-BBDC-0986-B6A7-B07D63636757}"/>
              </a:ext>
            </a:extLst>
          </p:cNvPr>
          <p:cNvSpPr>
            <a:spLocks noGrp="1"/>
          </p:cNvSpPr>
          <p:nvPr>
            <p:ph type="body" idx="1"/>
          </p:nvPr>
        </p:nvSpPr>
        <p:spPr/>
        <p:txBody>
          <a:bodyPr>
            <a:normAutofit/>
          </a:bodyPr>
          <a:lstStyle/>
          <a:p>
            <a:pPr marL="50800" indent="0">
              <a:buNone/>
            </a:pPr>
            <a:r>
              <a:rPr lang="en-IN" sz="1050" dirty="0"/>
              <a:t>::placeholder {</a:t>
            </a:r>
          </a:p>
          <a:p>
            <a:pPr marL="50800" indent="0">
              <a:buNone/>
            </a:pPr>
            <a:r>
              <a:rPr lang="en-IN" sz="1050" dirty="0"/>
              <a:t>    </a:t>
            </a:r>
            <a:r>
              <a:rPr lang="en-IN" sz="1050" dirty="0" err="1"/>
              <a:t>color</a:t>
            </a:r>
            <a:r>
              <a:rPr lang="en-IN" sz="1050" dirty="0"/>
              <a:t>: #fff;</a:t>
            </a:r>
          </a:p>
          <a:p>
            <a:pPr marL="50800" indent="0">
              <a:buNone/>
            </a:pPr>
            <a:r>
              <a:rPr lang="en-IN" sz="1050" dirty="0"/>
              <a:t>    font-family: Arial;</a:t>
            </a:r>
          </a:p>
          <a:p>
            <a:pPr marL="50800" indent="0">
              <a:buNone/>
            </a:pPr>
            <a:r>
              <a:rPr lang="en-IN" sz="1050" dirty="0"/>
              <a:t>}</a:t>
            </a:r>
          </a:p>
          <a:p>
            <a:pPr marL="50800" indent="0">
              <a:buNone/>
            </a:pPr>
            <a:br>
              <a:rPr lang="en-IN" sz="1050" dirty="0"/>
            </a:br>
            <a:endParaRPr lang="en-IN" sz="1050" dirty="0"/>
          </a:p>
          <a:p>
            <a:pPr marL="50800" indent="0">
              <a:buNone/>
            </a:pPr>
            <a:r>
              <a:rPr lang="en-IN" sz="1050" dirty="0"/>
              <a:t>.</a:t>
            </a:r>
            <a:r>
              <a:rPr lang="en-IN" sz="1050" dirty="0" err="1"/>
              <a:t>btnn</a:t>
            </a:r>
            <a:r>
              <a:rPr lang="en-IN" sz="1050" dirty="0"/>
              <a:t> {</a:t>
            </a:r>
          </a:p>
          <a:p>
            <a:pPr marL="50800" indent="0">
              <a:buNone/>
            </a:pPr>
            <a:r>
              <a:rPr lang="en-IN" sz="1050" dirty="0"/>
              <a:t>    width: 200px;</a:t>
            </a:r>
          </a:p>
          <a:p>
            <a:pPr marL="50800" indent="0">
              <a:buNone/>
            </a:pPr>
            <a:r>
              <a:rPr lang="en-IN" sz="1050" dirty="0"/>
              <a:t>    height: 40px;</a:t>
            </a:r>
          </a:p>
          <a:p>
            <a:pPr marL="50800" indent="0">
              <a:buNone/>
            </a:pPr>
            <a:r>
              <a:rPr lang="en-IN" sz="1050" dirty="0"/>
              <a:t>    background: #ff9933;</a:t>
            </a:r>
          </a:p>
          <a:p>
            <a:pPr marL="50800" indent="0">
              <a:buNone/>
            </a:pPr>
            <a:r>
              <a:rPr lang="en-IN" sz="1050" dirty="0"/>
              <a:t>    border: none;</a:t>
            </a:r>
          </a:p>
          <a:p>
            <a:pPr marL="50800" indent="0">
              <a:buNone/>
            </a:pPr>
            <a:r>
              <a:rPr lang="en-IN" sz="1050" dirty="0"/>
              <a:t>    margin-top: 30px;</a:t>
            </a:r>
          </a:p>
          <a:p>
            <a:pPr marL="50800" indent="0">
              <a:buNone/>
            </a:pPr>
            <a:r>
              <a:rPr lang="en-IN" sz="1050" dirty="0"/>
              <a:t>    font-size: 18px;</a:t>
            </a:r>
          </a:p>
          <a:p>
            <a:pPr marL="50800" indent="0">
              <a:buNone/>
            </a:pPr>
            <a:r>
              <a:rPr lang="en-IN" sz="1050" dirty="0"/>
              <a:t>    border-radius: 10px;</a:t>
            </a:r>
          </a:p>
          <a:p>
            <a:pPr marL="50800" indent="0">
              <a:buNone/>
            </a:pPr>
            <a:r>
              <a:rPr lang="en-IN" sz="1050" dirty="0"/>
              <a:t>    cursor: pointer;</a:t>
            </a:r>
          </a:p>
          <a:p>
            <a:pPr marL="50800" indent="0">
              <a:buNone/>
            </a:pPr>
            <a:r>
              <a:rPr lang="en-IN" sz="1050" dirty="0"/>
              <a:t>    </a:t>
            </a:r>
            <a:r>
              <a:rPr lang="en-IN" sz="1050" dirty="0" err="1"/>
              <a:t>color</a:t>
            </a:r>
            <a:r>
              <a:rPr lang="en-IN" sz="1050" dirty="0"/>
              <a:t>: #fff;</a:t>
            </a:r>
          </a:p>
          <a:p>
            <a:pPr marL="50800" indent="0">
              <a:buNone/>
            </a:pPr>
            <a:r>
              <a:rPr lang="en-IN" sz="1050" dirty="0"/>
              <a:t>    transition: 0.4s ease;</a:t>
            </a:r>
          </a:p>
          <a:p>
            <a:pPr marL="50800" indent="0">
              <a:buNone/>
            </a:pPr>
            <a:r>
              <a:rPr lang="en-IN" sz="1050" dirty="0"/>
              <a:t>}</a:t>
            </a:r>
          </a:p>
          <a:p>
            <a:pPr marL="50800" indent="0">
              <a:buNone/>
            </a:pPr>
            <a:endParaRPr lang="en-IN" sz="1050" dirty="0"/>
          </a:p>
        </p:txBody>
      </p:sp>
      <p:sp>
        <p:nvSpPr>
          <p:cNvPr id="4" name="Text Placeholder 3">
            <a:extLst>
              <a:ext uri="{FF2B5EF4-FFF2-40B4-BE49-F238E27FC236}">
                <a16:creationId xmlns:a16="http://schemas.microsoft.com/office/drawing/2014/main" id="{75CE13F9-240C-1111-23AB-4DE69268C766}"/>
              </a:ext>
            </a:extLst>
          </p:cNvPr>
          <p:cNvSpPr>
            <a:spLocks noGrp="1"/>
          </p:cNvSpPr>
          <p:nvPr>
            <p:ph type="body" idx="2"/>
          </p:nvPr>
        </p:nvSpPr>
        <p:spPr/>
        <p:txBody>
          <a:bodyPr>
            <a:normAutofit lnSpcReduction="10000"/>
          </a:bodyPr>
          <a:lstStyle/>
          <a:p>
            <a:pPr marL="50800" indent="0">
              <a:buNone/>
            </a:pPr>
            <a:r>
              <a:rPr lang="en-IN" sz="1100" dirty="0"/>
              <a:t>.</a:t>
            </a:r>
            <a:r>
              <a:rPr lang="en-IN" sz="1100" dirty="0" err="1"/>
              <a:t>btnn</a:t>
            </a:r>
            <a:r>
              <a:rPr lang="en-IN" sz="1100" dirty="0"/>
              <a:t> a {</a:t>
            </a:r>
          </a:p>
          <a:p>
            <a:pPr marL="50800" indent="0">
              <a:buNone/>
            </a:pPr>
            <a:r>
              <a:rPr lang="en-IN" sz="1100" dirty="0"/>
              <a:t>    text-decoration: none;</a:t>
            </a:r>
          </a:p>
          <a:p>
            <a:pPr marL="50800" indent="0">
              <a:buNone/>
            </a:pPr>
            <a:r>
              <a:rPr lang="en-IN" sz="1100" dirty="0"/>
              <a:t>    </a:t>
            </a:r>
            <a:r>
              <a:rPr lang="en-IN" sz="1100" dirty="0" err="1"/>
              <a:t>color</a:t>
            </a:r>
            <a:r>
              <a:rPr lang="en-IN" sz="1100" dirty="0"/>
              <a:t>: #fff;</a:t>
            </a:r>
          </a:p>
          <a:p>
            <a:pPr marL="50800" indent="0">
              <a:buNone/>
            </a:pPr>
            <a:r>
              <a:rPr lang="en-IN" sz="1100" dirty="0"/>
              <a:t>    font-weight: bold;</a:t>
            </a:r>
          </a:p>
          <a:p>
            <a:pPr marL="50800" indent="0">
              <a:buNone/>
            </a:pPr>
            <a:r>
              <a:rPr lang="en-IN" sz="1100" dirty="0"/>
              <a:t>}</a:t>
            </a:r>
          </a:p>
          <a:p>
            <a:pPr marL="50800" indent="0">
              <a:buNone/>
            </a:pPr>
            <a:br>
              <a:rPr lang="en-IN" sz="1100" dirty="0"/>
            </a:br>
            <a:endParaRPr lang="en-IN" sz="1100" dirty="0"/>
          </a:p>
          <a:p>
            <a:pPr marL="50800" indent="0">
              <a:buNone/>
            </a:pPr>
            <a:r>
              <a:rPr lang="en-IN" sz="1100" dirty="0"/>
              <a:t>.</a:t>
            </a:r>
            <a:r>
              <a:rPr lang="en-IN" sz="1100" dirty="0" err="1"/>
              <a:t>btnn:hover</a:t>
            </a:r>
            <a:r>
              <a:rPr lang="en-IN" sz="1100" dirty="0"/>
              <a:t> {</a:t>
            </a:r>
          </a:p>
          <a:p>
            <a:pPr marL="50800" indent="0">
              <a:buNone/>
            </a:pPr>
            <a:r>
              <a:rPr lang="en-IN" sz="1100" dirty="0"/>
              <a:t>    background: #fff;</a:t>
            </a:r>
          </a:p>
          <a:p>
            <a:pPr marL="50800" indent="0">
              <a:buNone/>
            </a:pPr>
            <a:r>
              <a:rPr lang="en-IN" sz="1100" dirty="0"/>
              <a:t>    </a:t>
            </a:r>
            <a:r>
              <a:rPr lang="en-IN" sz="1100" dirty="0" err="1"/>
              <a:t>color</a:t>
            </a:r>
            <a:r>
              <a:rPr lang="en-IN" sz="1100" dirty="0"/>
              <a:t>: #ff9933;</a:t>
            </a:r>
          </a:p>
          <a:p>
            <a:pPr marL="50800" indent="0">
              <a:buNone/>
            </a:pPr>
            <a:r>
              <a:rPr lang="en-IN" sz="1100" dirty="0"/>
              <a:t>}</a:t>
            </a:r>
          </a:p>
          <a:p>
            <a:pPr marL="50800" indent="0">
              <a:buNone/>
            </a:pPr>
            <a:r>
              <a:rPr lang="en-IN" sz="1300" dirty="0"/>
              <a:t>.form .link {</a:t>
            </a:r>
          </a:p>
          <a:p>
            <a:pPr marL="50800" indent="0">
              <a:buNone/>
            </a:pPr>
            <a:r>
              <a:rPr lang="en-IN" sz="1300" dirty="0"/>
              <a:t>    font-family: Arial, sans-serif;</a:t>
            </a:r>
          </a:p>
          <a:p>
            <a:pPr marL="50800" indent="0">
              <a:buNone/>
            </a:pPr>
            <a:r>
              <a:rPr lang="en-IN" sz="1300" dirty="0"/>
              <a:t>    font-size: 17px;</a:t>
            </a:r>
          </a:p>
          <a:p>
            <a:pPr marL="50800" indent="0">
              <a:buNone/>
            </a:pPr>
            <a:r>
              <a:rPr lang="en-IN" sz="1300" dirty="0"/>
              <a:t>    padding-top: 20px;</a:t>
            </a:r>
          </a:p>
          <a:p>
            <a:pPr marL="50800" indent="0">
              <a:buNone/>
            </a:pPr>
            <a:r>
              <a:rPr lang="en-IN" sz="1300" dirty="0"/>
              <a:t>    text-align: </a:t>
            </a:r>
            <a:r>
              <a:rPr lang="en-IN" sz="1300" dirty="0" err="1"/>
              <a:t>center</a:t>
            </a:r>
            <a:r>
              <a:rPr lang="en-IN" sz="1300" dirty="0"/>
              <a:t>;</a:t>
            </a:r>
          </a:p>
          <a:p>
            <a:pPr marL="50800" indent="0">
              <a:buNone/>
            </a:pPr>
            <a:r>
              <a:rPr lang="en-IN" sz="1300" dirty="0"/>
              <a:t>    </a:t>
            </a:r>
            <a:r>
              <a:rPr lang="en-IN" sz="1300" dirty="0" err="1"/>
              <a:t>color</a:t>
            </a:r>
            <a:r>
              <a:rPr lang="en-IN" sz="1300" dirty="0"/>
              <a:t>: #fff;</a:t>
            </a:r>
          </a:p>
          <a:p>
            <a:pPr marL="50800" indent="0">
              <a:buNone/>
            </a:pPr>
            <a:r>
              <a:rPr lang="en-IN" sz="1300" dirty="0"/>
              <a:t>}</a:t>
            </a:r>
          </a:p>
          <a:p>
            <a:pPr marL="50800" indent="0">
              <a:buNone/>
            </a:pPr>
            <a:endParaRPr lang="en-IN" sz="1000" dirty="0"/>
          </a:p>
        </p:txBody>
      </p:sp>
    </p:spTree>
    <p:extLst>
      <p:ext uri="{BB962C8B-B14F-4D97-AF65-F5344CB8AC3E}">
        <p14:creationId xmlns:p14="http://schemas.microsoft.com/office/powerpoint/2010/main" val="406039875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AB7D6-CAC1-3375-E31F-2D8ED3523F3B}"/>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0C8CB65E-5ABF-F533-A34C-58126E45CB7E}"/>
              </a:ext>
            </a:extLst>
          </p:cNvPr>
          <p:cNvSpPr>
            <a:spLocks noGrp="1"/>
          </p:cNvSpPr>
          <p:nvPr>
            <p:ph type="body" idx="1"/>
          </p:nvPr>
        </p:nvSpPr>
        <p:spPr/>
        <p:txBody>
          <a:bodyPr>
            <a:normAutofit/>
          </a:bodyPr>
          <a:lstStyle/>
          <a:p>
            <a:pPr marL="50800" indent="0">
              <a:buNone/>
            </a:pPr>
            <a:r>
              <a:rPr lang="en-IN" sz="1050" dirty="0"/>
              <a:t>.form .link a {</a:t>
            </a:r>
          </a:p>
          <a:p>
            <a:pPr marL="50800" indent="0">
              <a:buNone/>
            </a:pPr>
            <a:r>
              <a:rPr lang="en-IN" sz="1050" dirty="0"/>
              <a:t>    text-decoration: none;</a:t>
            </a:r>
          </a:p>
          <a:p>
            <a:pPr marL="50800" indent="0">
              <a:buNone/>
            </a:pPr>
            <a:r>
              <a:rPr lang="en-IN" sz="1050" dirty="0"/>
              <a:t>    </a:t>
            </a:r>
            <a:r>
              <a:rPr lang="en-IN" sz="1050" dirty="0" err="1"/>
              <a:t>color</a:t>
            </a:r>
            <a:r>
              <a:rPr lang="en-IN" sz="1050" dirty="0"/>
              <a:t>: #ff9933;</a:t>
            </a:r>
          </a:p>
          <a:p>
            <a:pPr marL="50800" indent="0">
              <a:buNone/>
            </a:pPr>
            <a:r>
              <a:rPr lang="en-IN" sz="1050" dirty="0"/>
              <a:t>}</a:t>
            </a:r>
          </a:p>
          <a:p>
            <a:pPr marL="50800" indent="0">
              <a:buNone/>
            </a:pPr>
            <a:br>
              <a:rPr lang="en-IN" sz="1050" dirty="0"/>
            </a:br>
            <a:endParaRPr lang="en-IN" sz="1050" dirty="0"/>
          </a:p>
          <a:p>
            <a:pPr marL="50800" indent="0">
              <a:buNone/>
            </a:pPr>
            <a:r>
              <a:rPr lang="en-IN" sz="1050" dirty="0"/>
              <a:t>.</a:t>
            </a:r>
            <a:r>
              <a:rPr lang="en-IN" sz="1050" dirty="0" err="1"/>
              <a:t>liw</a:t>
            </a:r>
            <a:r>
              <a:rPr lang="en-IN" sz="1050" dirty="0"/>
              <a:t> {</a:t>
            </a:r>
          </a:p>
          <a:p>
            <a:pPr marL="50800" indent="0">
              <a:buNone/>
            </a:pPr>
            <a:r>
              <a:rPr lang="en-IN" sz="1050" dirty="0"/>
              <a:t>    padding-top: 15px;</a:t>
            </a:r>
          </a:p>
          <a:p>
            <a:pPr marL="50800" indent="0">
              <a:buNone/>
            </a:pPr>
            <a:r>
              <a:rPr lang="en-IN" sz="1050" dirty="0"/>
              <a:t>    padding-bottom: 10px;</a:t>
            </a:r>
          </a:p>
          <a:p>
            <a:pPr marL="50800" indent="0">
              <a:buNone/>
            </a:pPr>
            <a:r>
              <a:rPr lang="en-IN" sz="1050" dirty="0"/>
              <a:t>    text-align: </a:t>
            </a:r>
            <a:r>
              <a:rPr lang="en-IN" sz="1050" dirty="0" err="1"/>
              <a:t>center</a:t>
            </a:r>
            <a:r>
              <a:rPr lang="en-IN" sz="1050" dirty="0"/>
              <a:t>;</a:t>
            </a:r>
          </a:p>
          <a:p>
            <a:pPr marL="50800" indent="0">
              <a:buNone/>
            </a:pPr>
            <a:r>
              <a:rPr lang="en-IN" sz="1050" dirty="0"/>
              <a:t>    </a:t>
            </a:r>
            <a:r>
              <a:rPr lang="en-IN" sz="1050" dirty="0" err="1"/>
              <a:t>color</a:t>
            </a:r>
            <a:r>
              <a:rPr lang="en-IN" sz="1050" dirty="0"/>
              <a:t>: #fff;</a:t>
            </a:r>
          </a:p>
          <a:p>
            <a:pPr marL="50800" indent="0">
              <a:buNone/>
            </a:pPr>
            <a:r>
              <a:rPr lang="en-IN" sz="1050" dirty="0"/>
              <a:t>    font-family: Arial, sans-serif;</a:t>
            </a:r>
          </a:p>
          <a:p>
            <a:pPr marL="50800" indent="0">
              <a:buNone/>
            </a:pPr>
            <a:r>
              <a:rPr lang="en-IN" sz="1050" dirty="0"/>
              <a:t>}</a:t>
            </a:r>
          </a:p>
          <a:p>
            <a:pPr marL="50800" indent="0">
              <a:buNone/>
            </a:pPr>
            <a:endParaRPr lang="en-IN" sz="1050" dirty="0"/>
          </a:p>
        </p:txBody>
      </p:sp>
      <p:sp>
        <p:nvSpPr>
          <p:cNvPr id="4" name="Text Placeholder 3">
            <a:extLst>
              <a:ext uri="{FF2B5EF4-FFF2-40B4-BE49-F238E27FC236}">
                <a16:creationId xmlns:a16="http://schemas.microsoft.com/office/drawing/2014/main" id="{69429E72-A9D6-7C9C-976E-A5930CA96ED0}"/>
              </a:ext>
            </a:extLst>
          </p:cNvPr>
          <p:cNvSpPr>
            <a:spLocks noGrp="1"/>
          </p:cNvSpPr>
          <p:nvPr>
            <p:ph type="body" idx="2"/>
          </p:nvPr>
        </p:nvSpPr>
        <p:spPr/>
        <p:txBody>
          <a:bodyPr>
            <a:normAutofit/>
          </a:bodyPr>
          <a:lstStyle/>
          <a:p>
            <a:pPr marL="50800" indent="0">
              <a:buNone/>
            </a:pPr>
            <a:r>
              <a:rPr lang="en-IN" sz="1000" dirty="0"/>
              <a:t>.icons a {</a:t>
            </a:r>
          </a:p>
          <a:p>
            <a:pPr marL="50800" indent="0">
              <a:buNone/>
            </a:pPr>
            <a:r>
              <a:rPr lang="en-IN" sz="1000" dirty="0"/>
              <a:t>    text-decoration: none;</a:t>
            </a:r>
          </a:p>
          <a:p>
            <a:pPr marL="50800" indent="0">
              <a:buNone/>
            </a:pPr>
            <a:r>
              <a:rPr lang="en-IN" sz="1000" dirty="0"/>
              <a:t>    </a:t>
            </a:r>
            <a:r>
              <a:rPr lang="en-IN" sz="1000" dirty="0" err="1"/>
              <a:t>color</a:t>
            </a:r>
            <a:r>
              <a:rPr lang="en-IN" sz="1000" dirty="0"/>
              <a:t>: #fff;</a:t>
            </a:r>
          </a:p>
          <a:p>
            <a:pPr marL="50800" indent="0">
              <a:buNone/>
            </a:pPr>
            <a:r>
              <a:rPr lang="en-IN" sz="1000" dirty="0"/>
              <a:t>    margin: 0 5px;</a:t>
            </a:r>
          </a:p>
          <a:p>
            <a:pPr marL="50800" indent="0">
              <a:buNone/>
            </a:pPr>
            <a:r>
              <a:rPr lang="en-IN" sz="1000" dirty="0"/>
              <a:t>}</a:t>
            </a:r>
          </a:p>
          <a:p>
            <a:pPr marL="50800" indent="0">
              <a:buNone/>
            </a:pPr>
            <a:br>
              <a:rPr lang="en-IN" sz="1000" dirty="0"/>
            </a:br>
            <a:endParaRPr lang="en-IN" sz="1000" dirty="0"/>
          </a:p>
          <a:p>
            <a:pPr marL="50800" indent="0">
              <a:buNone/>
            </a:pPr>
            <a:r>
              <a:rPr lang="en-IN" sz="1000" dirty="0"/>
              <a:t>.icons </a:t>
            </a:r>
            <a:r>
              <a:rPr lang="en-IN" sz="1000" dirty="0" err="1"/>
              <a:t>i</a:t>
            </a:r>
            <a:r>
              <a:rPr lang="en-IN" sz="1000" dirty="0"/>
              <a:t> {</a:t>
            </a:r>
          </a:p>
          <a:p>
            <a:pPr marL="50800" indent="0">
              <a:buNone/>
            </a:pPr>
            <a:r>
              <a:rPr lang="en-IN" sz="1000" dirty="0"/>
              <a:t>    </a:t>
            </a:r>
            <a:r>
              <a:rPr lang="en-IN" sz="1000" dirty="0" err="1"/>
              <a:t>color</a:t>
            </a:r>
            <a:r>
              <a:rPr lang="en-IN" sz="1000" dirty="0"/>
              <a:t>: #fff;</a:t>
            </a:r>
          </a:p>
          <a:p>
            <a:pPr marL="50800" indent="0">
              <a:buNone/>
            </a:pPr>
            <a:r>
              <a:rPr lang="en-IN" sz="1000" dirty="0"/>
              <a:t>    font-size: 25px;</a:t>
            </a:r>
          </a:p>
          <a:p>
            <a:pPr marL="50800" indent="0">
              <a:buNone/>
            </a:pPr>
            <a:r>
              <a:rPr lang="en-IN" sz="1000" dirty="0"/>
              <a:t>    transition: 0.3s ease;</a:t>
            </a:r>
          </a:p>
          <a:p>
            <a:pPr marL="50800" indent="0">
              <a:buNone/>
            </a:pPr>
            <a:r>
              <a:rPr lang="en-IN" sz="1000" dirty="0"/>
              <a:t>}</a:t>
            </a:r>
          </a:p>
          <a:p>
            <a:pPr marL="50800" indent="0">
              <a:buNone/>
            </a:pPr>
            <a:br>
              <a:rPr lang="en-IN" sz="1000" dirty="0"/>
            </a:br>
            <a:endParaRPr lang="en-IN" sz="1000" dirty="0"/>
          </a:p>
          <a:p>
            <a:pPr marL="50800" indent="0">
              <a:buNone/>
            </a:pPr>
            <a:r>
              <a:rPr lang="en-IN" sz="1000" dirty="0"/>
              <a:t>.icons i:hover {</a:t>
            </a:r>
          </a:p>
          <a:p>
            <a:pPr marL="50800" indent="0">
              <a:buNone/>
            </a:pPr>
            <a:r>
              <a:rPr lang="en-IN" sz="1000" dirty="0"/>
              <a:t>    </a:t>
            </a:r>
            <a:r>
              <a:rPr lang="en-IN" sz="1000" dirty="0" err="1"/>
              <a:t>color</a:t>
            </a:r>
            <a:r>
              <a:rPr lang="en-IN" sz="1000" dirty="0"/>
              <a:t>: #ff9933;</a:t>
            </a:r>
          </a:p>
          <a:p>
            <a:pPr marL="50800" indent="0">
              <a:buNone/>
            </a:pPr>
            <a:r>
              <a:rPr lang="en-IN" sz="1000" dirty="0"/>
              <a:t>}</a:t>
            </a:r>
          </a:p>
          <a:p>
            <a:pPr marL="50800" indent="0">
              <a:buNone/>
            </a:pPr>
            <a:endParaRPr lang="en-IN" sz="1000" dirty="0"/>
          </a:p>
        </p:txBody>
      </p:sp>
    </p:spTree>
    <p:extLst>
      <p:ext uri="{BB962C8B-B14F-4D97-AF65-F5344CB8AC3E}">
        <p14:creationId xmlns:p14="http://schemas.microsoft.com/office/powerpoint/2010/main" val="165761531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073D8AA-7F9F-14CB-D979-D3FA1428EBC5}"/>
              </a:ext>
            </a:extLst>
          </p:cNvPr>
          <p:cNvSpPr>
            <a:spLocks noGrp="1"/>
          </p:cNvSpPr>
          <p:nvPr>
            <p:ph type="body" idx="1"/>
          </p:nvPr>
        </p:nvSpPr>
        <p:spPr/>
        <p:txBody>
          <a:bodyPr>
            <a:noAutofit/>
          </a:bodyPr>
          <a:lstStyle/>
          <a:p>
            <a:pPr marL="50800" indent="0">
              <a:buNone/>
            </a:pPr>
            <a:r>
              <a:rPr lang="en-IN" sz="1000" dirty="0"/>
              <a:t>.contact-form input,</a:t>
            </a:r>
          </a:p>
          <a:p>
            <a:pPr marL="50800" indent="0">
              <a:buNone/>
            </a:pPr>
            <a:r>
              <a:rPr lang="en-IN" sz="1000" dirty="0"/>
              <a:t>.contact-form </a:t>
            </a:r>
            <a:r>
              <a:rPr lang="en-IN" sz="1000" dirty="0" err="1"/>
              <a:t>textarea</a:t>
            </a:r>
            <a:r>
              <a:rPr lang="en-IN" sz="1000" dirty="0"/>
              <a:t> {</a:t>
            </a:r>
          </a:p>
          <a:p>
            <a:pPr marL="50800" indent="0">
              <a:buNone/>
            </a:pPr>
            <a:r>
              <a:rPr lang="en-IN" sz="1000" dirty="0"/>
              <a:t>    padding: 15px;</a:t>
            </a:r>
          </a:p>
          <a:p>
            <a:pPr marL="50800" indent="0">
              <a:buNone/>
            </a:pPr>
            <a:r>
              <a:rPr lang="en-IN" sz="1000" dirty="0"/>
              <a:t>    border: 1px solid #ff9933; /* Saffron border */</a:t>
            </a:r>
          </a:p>
          <a:p>
            <a:pPr marL="50800" indent="0">
              <a:buNone/>
            </a:pPr>
            <a:r>
              <a:rPr lang="en-IN" sz="1000" dirty="0"/>
              <a:t>    border-radius: 5px;</a:t>
            </a:r>
          </a:p>
          <a:p>
            <a:pPr marL="50800" indent="0">
              <a:buNone/>
            </a:pPr>
            <a:r>
              <a:rPr lang="en-IN" sz="1000" dirty="0"/>
              <a:t>    background-</a:t>
            </a:r>
            <a:r>
              <a:rPr lang="en-IN" sz="1000" dirty="0" err="1"/>
              <a:t>color</a:t>
            </a:r>
            <a:r>
              <a:rPr lang="en-IN" sz="1000" dirty="0"/>
              <a:t>: </a:t>
            </a:r>
            <a:r>
              <a:rPr lang="en-IN" sz="1000" dirty="0" err="1"/>
              <a:t>rgba</a:t>
            </a:r>
            <a:r>
              <a:rPr lang="en-IN" sz="1000" dirty="0"/>
              <a:t>(255, 255, 255, 0.1); /* Slightly transparent input background */</a:t>
            </a:r>
          </a:p>
          <a:p>
            <a:pPr marL="50800" indent="0">
              <a:buNone/>
            </a:pPr>
            <a:r>
              <a:rPr lang="en-IN" sz="1000" dirty="0"/>
              <a:t>    </a:t>
            </a:r>
            <a:r>
              <a:rPr lang="en-IN" sz="1000" dirty="0" err="1"/>
              <a:t>color</a:t>
            </a:r>
            <a:r>
              <a:rPr lang="en-IN" sz="1000" dirty="0"/>
              <a:t>: #fff;</a:t>
            </a:r>
          </a:p>
          <a:p>
            <a:pPr marL="50800" indent="0">
              <a:buNone/>
            </a:pPr>
            <a:r>
              <a:rPr lang="en-IN" sz="1000" dirty="0"/>
              <a:t>    font-size: 1em;</a:t>
            </a:r>
          </a:p>
          <a:p>
            <a:pPr marL="50800" indent="0">
              <a:buNone/>
            </a:pPr>
            <a:r>
              <a:rPr lang="en-IN" sz="1000" dirty="0"/>
              <a:t>}</a:t>
            </a:r>
          </a:p>
          <a:p>
            <a:pPr marL="50800" indent="0">
              <a:buNone/>
            </a:pPr>
            <a:br>
              <a:rPr lang="en-IN" sz="1000" dirty="0"/>
            </a:br>
            <a:endParaRPr lang="en-IN" sz="1000" dirty="0"/>
          </a:p>
          <a:p>
            <a:pPr marL="50800" indent="0">
              <a:buNone/>
            </a:pPr>
            <a:r>
              <a:rPr lang="en-IN" sz="1000" dirty="0"/>
              <a:t>.contact-form input::placeholder,</a:t>
            </a:r>
          </a:p>
          <a:p>
            <a:pPr marL="50800" indent="0">
              <a:buNone/>
            </a:pPr>
            <a:r>
              <a:rPr lang="en-IN" sz="1000" dirty="0"/>
              <a:t>.contact-form </a:t>
            </a:r>
            <a:r>
              <a:rPr lang="en-IN" sz="1000" dirty="0" err="1"/>
              <a:t>textarea</a:t>
            </a:r>
            <a:r>
              <a:rPr lang="en-IN" sz="1000" dirty="0"/>
              <a:t>::placeholder {</a:t>
            </a:r>
          </a:p>
          <a:p>
            <a:pPr marL="50800" indent="0">
              <a:buNone/>
            </a:pPr>
            <a:r>
              <a:rPr lang="en-IN" sz="1000" dirty="0"/>
              <a:t>    </a:t>
            </a:r>
            <a:r>
              <a:rPr lang="en-IN" sz="1000" dirty="0" err="1"/>
              <a:t>color</a:t>
            </a:r>
            <a:r>
              <a:rPr lang="en-IN" sz="1000" dirty="0"/>
              <a:t>: #aaa;</a:t>
            </a:r>
          </a:p>
          <a:p>
            <a:pPr marL="50800" indent="0">
              <a:buNone/>
            </a:pPr>
            <a:r>
              <a:rPr lang="en-IN" sz="1000" dirty="0"/>
              <a:t>}</a:t>
            </a:r>
          </a:p>
          <a:p>
            <a:pPr marL="50800" indent="0">
              <a:buNone/>
            </a:pPr>
            <a:br>
              <a:rPr lang="en-IN" sz="1000" dirty="0"/>
            </a:br>
            <a:endParaRPr lang="en-IN" sz="1000" dirty="0"/>
          </a:p>
          <a:p>
            <a:pPr marL="50800" indent="0">
              <a:buNone/>
            </a:pPr>
            <a:r>
              <a:rPr lang="en-IN" sz="1000" dirty="0"/>
              <a:t>.contact-form </a:t>
            </a:r>
            <a:r>
              <a:rPr lang="en-IN" sz="1000" dirty="0" err="1"/>
              <a:t>input:focus</a:t>
            </a:r>
            <a:r>
              <a:rPr lang="en-IN" sz="1000" dirty="0"/>
              <a:t>,</a:t>
            </a:r>
          </a:p>
          <a:p>
            <a:pPr marL="50800" indent="0">
              <a:buNone/>
            </a:pPr>
            <a:r>
              <a:rPr lang="en-IN" sz="1000" dirty="0"/>
              <a:t>.contact-form </a:t>
            </a:r>
            <a:r>
              <a:rPr lang="en-IN" sz="1000" dirty="0" err="1"/>
              <a:t>textarea:focus</a:t>
            </a:r>
            <a:r>
              <a:rPr lang="en-IN" sz="1000" dirty="0"/>
              <a:t> {</a:t>
            </a:r>
          </a:p>
          <a:p>
            <a:pPr marL="50800" indent="0">
              <a:buNone/>
            </a:pPr>
            <a:r>
              <a:rPr lang="en-IN" sz="1000" dirty="0"/>
              <a:t>    outline: none;</a:t>
            </a:r>
          </a:p>
          <a:p>
            <a:pPr marL="50800" indent="0">
              <a:buNone/>
            </a:pPr>
            <a:r>
              <a:rPr lang="en-IN" sz="1000" dirty="0"/>
              <a:t>    border-</a:t>
            </a:r>
            <a:r>
              <a:rPr lang="en-IN" sz="1000" dirty="0" err="1"/>
              <a:t>color</a:t>
            </a:r>
            <a:r>
              <a:rPr lang="en-IN" sz="1000" dirty="0"/>
              <a:t>: #fff;</a:t>
            </a:r>
          </a:p>
          <a:p>
            <a:pPr marL="50800" indent="0">
              <a:buNone/>
            </a:pPr>
            <a:r>
              <a:rPr lang="en-IN" sz="1000" dirty="0"/>
              <a:t>}</a:t>
            </a:r>
          </a:p>
          <a:p>
            <a:pPr marL="50800" indent="0">
              <a:buNone/>
            </a:pPr>
            <a:endParaRPr lang="en-IN" sz="1000" dirty="0"/>
          </a:p>
        </p:txBody>
      </p:sp>
      <p:sp>
        <p:nvSpPr>
          <p:cNvPr id="4" name="Text Placeholder 3">
            <a:extLst>
              <a:ext uri="{FF2B5EF4-FFF2-40B4-BE49-F238E27FC236}">
                <a16:creationId xmlns:a16="http://schemas.microsoft.com/office/drawing/2014/main" id="{A92D2FDF-0ECC-6E96-2732-E86FBA8AE520}"/>
              </a:ext>
            </a:extLst>
          </p:cNvPr>
          <p:cNvSpPr>
            <a:spLocks noGrp="1"/>
          </p:cNvSpPr>
          <p:nvPr>
            <p:ph type="body" idx="2"/>
          </p:nvPr>
        </p:nvSpPr>
        <p:spPr/>
        <p:txBody>
          <a:bodyPr>
            <a:normAutofit/>
          </a:bodyPr>
          <a:lstStyle/>
          <a:p>
            <a:pPr marL="50800" indent="0">
              <a:buNone/>
            </a:pPr>
            <a:r>
              <a:rPr lang="en-IN" sz="1100" dirty="0"/>
              <a:t>.contact-form .</a:t>
            </a:r>
            <a:r>
              <a:rPr lang="en-IN" sz="1100" dirty="0" err="1"/>
              <a:t>cn</a:t>
            </a:r>
            <a:r>
              <a:rPr lang="en-IN" sz="1100" dirty="0"/>
              <a:t> { /* Reusing the general button style */</a:t>
            </a:r>
          </a:p>
          <a:p>
            <a:pPr marL="50800" indent="0">
              <a:buNone/>
            </a:pPr>
            <a:r>
              <a:rPr lang="en-IN" sz="1100" dirty="0"/>
              <a:t>    margin: 0; /* Reset button margin */</a:t>
            </a:r>
          </a:p>
          <a:p>
            <a:pPr marL="50800" indent="0">
              <a:buNone/>
            </a:pPr>
            <a:r>
              <a:rPr lang="en-IN" sz="1100" dirty="0"/>
              <a:t>    width: 100%; /* Make button full width of form */</a:t>
            </a:r>
          </a:p>
          <a:p>
            <a:pPr marL="50800" indent="0">
              <a:buNone/>
            </a:pPr>
            <a:r>
              <a:rPr lang="en-IN" sz="1100" dirty="0"/>
              <a:t>}</a:t>
            </a:r>
          </a:p>
          <a:p>
            <a:pPr marL="50800" indent="0">
              <a:buNone/>
            </a:pPr>
            <a:br>
              <a:rPr lang="en-IN" sz="1100" dirty="0"/>
            </a:br>
            <a:endParaRPr lang="en-IN" sz="1100" dirty="0"/>
          </a:p>
          <a:p>
            <a:pPr marL="50800" indent="0">
              <a:buNone/>
            </a:pPr>
            <a:r>
              <a:rPr lang="en-IN" sz="1100" dirty="0"/>
              <a:t>.contact-info {</a:t>
            </a:r>
          </a:p>
          <a:p>
            <a:pPr marL="50800" indent="0">
              <a:buNone/>
            </a:pPr>
            <a:r>
              <a:rPr lang="en-IN" sz="1100" dirty="0"/>
              <a:t>    margin-top: 30px;</a:t>
            </a:r>
          </a:p>
          <a:p>
            <a:pPr marL="50800" indent="0">
              <a:buNone/>
            </a:pPr>
            <a:r>
              <a:rPr lang="en-IN" sz="1100" dirty="0"/>
              <a:t>    font-size: 1.1em;</a:t>
            </a:r>
          </a:p>
          <a:p>
            <a:pPr marL="50800" indent="0">
              <a:buNone/>
            </a:pPr>
            <a:r>
              <a:rPr lang="en-IN" sz="1100" dirty="0"/>
              <a:t>    line-height: 1.8;</a:t>
            </a:r>
          </a:p>
          <a:p>
            <a:pPr marL="50800" indent="0">
              <a:buNone/>
            </a:pPr>
            <a:r>
              <a:rPr lang="en-IN" sz="1100" dirty="0"/>
              <a:t>}</a:t>
            </a:r>
          </a:p>
          <a:p>
            <a:pPr marL="50800" indent="0">
              <a:buNone/>
            </a:pPr>
            <a:endParaRPr lang="en-IN" sz="1100" dirty="0"/>
          </a:p>
        </p:txBody>
      </p:sp>
    </p:spTree>
    <p:extLst>
      <p:ext uri="{BB962C8B-B14F-4D97-AF65-F5344CB8AC3E}">
        <p14:creationId xmlns:p14="http://schemas.microsoft.com/office/powerpoint/2010/main" val="40788175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66645-C8E2-0CE2-38AC-15753FFFC4ED}"/>
              </a:ext>
            </a:extLst>
          </p:cNvPr>
          <p:cNvSpPr>
            <a:spLocks noGrp="1"/>
          </p:cNvSpPr>
          <p:nvPr>
            <p:ph type="title"/>
          </p:nvPr>
        </p:nvSpPr>
        <p:spPr/>
        <p:txBody>
          <a:bodyPr/>
          <a:lstStyle/>
          <a:p>
            <a:r>
              <a:rPr lang="en-IN" dirty="0"/>
              <a:t>REWIND </a:t>
            </a:r>
          </a:p>
        </p:txBody>
      </p:sp>
      <p:sp>
        <p:nvSpPr>
          <p:cNvPr id="3" name="Text Placeholder 2">
            <a:extLst>
              <a:ext uri="{FF2B5EF4-FFF2-40B4-BE49-F238E27FC236}">
                <a16:creationId xmlns:a16="http://schemas.microsoft.com/office/drawing/2014/main" id="{416CD091-352B-2069-8251-655873EAE333}"/>
              </a:ext>
            </a:extLst>
          </p:cNvPr>
          <p:cNvSpPr>
            <a:spLocks noGrp="1"/>
          </p:cNvSpPr>
          <p:nvPr>
            <p:ph type="body" idx="1"/>
          </p:nvPr>
        </p:nvSpPr>
        <p:spPr/>
        <p:txBody>
          <a:bodyPr/>
          <a:lstStyle/>
          <a:p>
            <a:pPr marL="76200" indent="0">
              <a:buNone/>
            </a:pPr>
            <a:r>
              <a:rPr lang="en-US" b="1" dirty="0"/>
              <a:t>Frontend (the user interface in the browser):</a:t>
            </a:r>
            <a:endParaRPr lang="en-US" dirty="0"/>
          </a:p>
          <a:p>
            <a:r>
              <a:rPr lang="en-US" b="1" dirty="0"/>
              <a:t>React:</a:t>
            </a:r>
            <a:r>
              <a:rPr lang="en-US" dirty="0"/>
              <a:t> A popular JavaScript library for building the user interface components.</a:t>
            </a:r>
          </a:p>
          <a:p>
            <a:r>
              <a:rPr lang="en-US" b="1" dirty="0"/>
              <a:t>TypeScript:</a:t>
            </a:r>
            <a:r>
              <a:rPr lang="en-US" dirty="0"/>
              <a:t> A language that builds on JavaScript, adding type safety to make the code more robust and easier to maintain.</a:t>
            </a:r>
          </a:p>
          <a:p>
            <a:r>
              <a:rPr lang="en-US" b="1" dirty="0"/>
              <a:t>Tailwind CSS:</a:t>
            </a:r>
            <a:r>
              <a:rPr lang="en-US" dirty="0"/>
              <a:t> A utility-first CSS framework used for styling the application's appearance. It's loaded directly via a CDN link in the index.html file.</a:t>
            </a:r>
          </a:p>
          <a:p>
            <a:pPr marL="76200" indent="0">
              <a:buNone/>
            </a:pPr>
            <a:r>
              <a:rPr lang="en-US" b="1" dirty="0"/>
              <a:t>Backend (server-side logic):</a:t>
            </a:r>
            <a:endParaRPr lang="en-US" dirty="0"/>
          </a:p>
          <a:p>
            <a:r>
              <a:rPr lang="en-US" dirty="0"/>
              <a:t>This application follows a modern "serverless" or client-side architecture. It does </a:t>
            </a:r>
            <a:r>
              <a:rPr lang="en-US" b="1" dirty="0"/>
              <a:t>not</a:t>
            </a:r>
            <a:r>
              <a:rPr lang="en-US" dirty="0"/>
              <a:t> have a traditional, custom backend server (like one written in Node.js, Python, or Java).</a:t>
            </a:r>
          </a:p>
          <a:p>
            <a:pPr marL="76200" indent="0">
              <a:buNone/>
            </a:pPr>
            <a:endParaRPr lang="en-IN" dirty="0"/>
          </a:p>
        </p:txBody>
      </p:sp>
    </p:spTree>
    <p:extLst>
      <p:ext uri="{BB962C8B-B14F-4D97-AF65-F5344CB8AC3E}">
        <p14:creationId xmlns:p14="http://schemas.microsoft.com/office/powerpoint/2010/main" val="56196718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EC526-F790-CAEF-EF18-62C99372BD5E}"/>
              </a:ext>
            </a:extLst>
          </p:cNvPr>
          <p:cNvSpPr>
            <a:spLocks noGrp="1"/>
          </p:cNvSpPr>
          <p:nvPr>
            <p:ph type="title"/>
          </p:nvPr>
        </p:nvSpPr>
        <p:spPr>
          <a:xfrm>
            <a:off x="278121" y="45494"/>
            <a:ext cx="11491092" cy="1016390"/>
          </a:xfrm>
        </p:spPr>
        <p:txBody>
          <a:bodyPr/>
          <a:lstStyle/>
          <a:p>
            <a:r>
              <a:rPr lang="en-US" sz="1800" b="0" dirty="0">
                <a:solidFill>
                  <a:schemeClr val="tx1"/>
                </a:solidFill>
                <a:highlight>
                  <a:srgbClr val="FFFF00"/>
                </a:highlight>
              </a:rPr>
              <a:t>App.tsx </a:t>
            </a:r>
            <a:r>
              <a:rPr lang="en-US" sz="1800" b="0" dirty="0">
                <a:solidFill>
                  <a:schemeClr val="tx1"/>
                </a:solidFill>
              </a:rPr>
              <a:t>file as the main blueprint for your entire website. It defines the overall structure that every page will have. If you look at the return statement in App.tsx, you'll see this structure:</a:t>
            </a:r>
            <a:endParaRPr lang="en-IN" sz="1800" dirty="0">
              <a:solidFill>
                <a:schemeClr val="tx1"/>
              </a:solidFill>
            </a:endParaRPr>
          </a:p>
        </p:txBody>
      </p:sp>
      <p:sp>
        <p:nvSpPr>
          <p:cNvPr id="3" name="Text Placeholder 2">
            <a:extLst>
              <a:ext uri="{FF2B5EF4-FFF2-40B4-BE49-F238E27FC236}">
                <a16:creationId xmlns:a16="http://schemas.microsoft.com/office/drawing/2014/main" id="{66352AD3-CFE0-8223-1F53-40C1BA427005}"/>
              </a:ext>
            </a:extLst>
          </p:cNvPr>
          <p:cNvSpPr>
            <a:spLocks noGrp="1"/>
          </p:cNvSpPr>
          <p:nvPr>
            <p:ph type="body" idx="1"/>
          </p:nvPr>
        </p:nvSpPr>
        <p:spPr>
          <a:xfrm>
            <a:off x="360106" y="1553497"/>
            <a:ext cx="11133804" cy="4110690"/>
          </a:xfrm>
        </p:spPr>
        <p:txBody>
          <a:bodyPr>
            <a:normAutofit fontScale="92500" lnSpcReduction="20000"/>
          </a:bodyPr>
          <a:lstStyle/>
          <a:p>
            <a:pPr marL="50800" indent="0">
              <a:buNone/>
            </a:pPr>
            <a:r>
              <a:rPr lang="en-IN" sz="2000" dirty="0"/>
              <a:t>// Inside App.tsx</a:t>
            </a:r>
          </a:p>
          <a:p>
            <a:pPr marL="50800" indent="0">
              <a:buNone/>
            </a:pPr>
            <a:r>
              <a:rPr lang="en-IN" sz="2000" dirty="0"/>
              <a:t>return (</a:t>
            </a:r>
          </a:p>
          <a:p>
            <a:pPr marL="50800" indent="0">
              <a:buNone/>
            </a:pPr>
            <a:r>
              <a:rPr lang="en-IN" sz="2000" dirty="0"/>
              <a:t>  &lt;div className="bg-gray-900 ..."&gt;</a:t>
            </a:r>
          </a:p>
          <a:p>
            <a:pPr marL="50800" indent="0">
              <a:buNone/>
            </a:pPr>
            <a:r>
              <a:rPr lang="en-IN" sz="2000" dirty="0"/>
              <a:t>    &lt;Navbar /&gt;      {/* The navigation bar at the top */}</a:t>
            </a:r>
          </a:p>
          <a:p>
            <a:pPr marL="50800" indent="0">
              <a:buNone/>
            </a:pPr>
            <a:r>
              <a:rPr lang="en-IN" sz="2000" dirty="0"/>
              <a:t>    &lt;main&gt;</a:t>
            </a:r>
          </a:p>
          <a:p>
            <a:pPr marL="50800" indent="0">
              <a:buNone/>
            </a:pPr>
            <a:r>
              <a:rPr lang="en-IN" sz="2000" dirty="0"/>
              <a:t>      {renderContent()} {/* The main page content (Home, List, or Detail) */}</a:t>
            </a:r>
          </a:p>
          <a:p>
            <a:pPr marL="50800" indent="0">
              <a:buNone/>
            </a:pPr>
            <a:r>
              <a:rPr lang="en-IN" sz="2000" dirty="0"/>
              <a:t>    &lt;/main&gt;</a:t>
            </a:r>
          </a:p>
          <a:p>
            <a:pPr marL="50800" indent="0">
              <a:buNone/>
            </a:pPr>
            <a:r>
              <a:rPr lang="en-IN" sz="2000" dirty="0"/>
              <a:t>    &lt;Chatbot /&gt;      {/* &lt;&lt;&lt; HERE IT IS! The Chatbot is placed here. */}</a:t>
            </a:r>
          </a:p>
          <a:p>
            <a:pPr marL="50800" indent="0">
              <a:buNone/>
            </a:pPr>
            <a:r>
              <a:rPr lang="en-IN" sz="2000" dirty="0"/>
              <a:t>    &lt;Footer /&gt;      {/* The footer at the bottom */}</a:t>
            </a:r>
          </a:p>
          <a:p>
            <a:pPr marL="50800" indent="0">
              <a:buNone/>
            </a:pPr>
            <a:r>
              <a:rPr lang="en-IN" sz="2000" dirty="0"/>
              <a:t>    {/* ... Login Modal ... */}</a:t>
            </a:r>
          </a:p>
          <a:p>
            <a:pPr marL="50800" indent="0">
              <a:buNone/>
            </a:pPr>
            <a:r>
              <a:rPr lang="en-IN" sz="2000" dirty="0"/>
              <a:t>  &lt;/div&gt;</a:t>
            </a:r>
          </a:p>
          <a:p>
            <a:pPr marL="50800" indent="0">
              <a:buNone/>
            </a:pPr>
            <a:r>
              <a:rPr lang="en-IN" sz="2000" dirty="0"/>
              <a:t>);</a:t>
            </a:r>
          </a:p>
        </p:txBody>
      </p:sp>
    </p:spTree>
    <p:extLst>
      <p:ext uri="{BB962C8B-B14F-4D97-AF65-F5344CB8AC3E}">
        <p14:creationId xmlns:p14="http://schemas.microsoft.com/office/powerpoint/2010/main" val="7072681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05F50-087C-F857-08B2-7505646D4972}"/>
              </a:ext>
            </a:extLst>
          </p:cNvPr>
          <p:cNvSpPr>
            <a:spLocks noGrp="1"/>
          </p:cNvSpPr>
          <p:nvPr>
            <p:ph type="title"/>
          </p:nvPr>
        </p:nvSpPr>
        <p:spPr>
          <a:xfrm>
            <a:off x="812799" y="471948"/>
            <a:ext cx="10740103" cy="290190"/>
          </a:xfrm>
        </p:spPr>
        <p:txBody>
          <a:bodyPr/>
          <a:lstStyle/>
          <a:p>
            <a:r>
              <a:rPr lang="en-US" dirty="0"/>
              <a:t> CSS Positioning: The Key to "Floating"</a:t>
            </a:r>
            <a:br>
              <a:rPr lang="en-US" dirty="0"/>
            </a:br>
            <a:endParaRPr lang="en-IN" dirty="0"/>
          </a:p>
        </p:txBody>
      </p:sp>
      <p:sp>
        <p:nvSpPr>
          <p:cNvPr id="3" name="Text Placeholder 2">
            <a:extLst>
              <a:ext uri="{FF2B5EF4-FFF2-40B4-BE49-F238E27FC236}">
                <a16:creationId xmlns:a16="http://schemas.microsoft.com/office/drawing/2014/main" id="{7858F657-07BB-3316-2E7C-4F266DBBDFC6}"/>
              </a:ext>
            </a:extLst>
          </p:cNvPr>
          <p:cNvSpPr>
            <a:spLocks noGrp="1"/>
          </p:cNvSpPr>
          <p:nvPr>
            <p:ph type="body" idx="1"/>
          </p:nvPr>
        </p:nvSpPr>
        <p:spPr>
          <a:xfrm>
            <a:off x="812799" y="1143001"/>
            <a:ext cx="11271045" cy="4943167"/>
          </a:xfrm>
        </p:spPr>
        <p:txBody>
          <a:bodyPr/>
          <a:lstStyle/>
          <a:p>
            <a:pPr marL="76200" indent="0">
              <a:buNone/>
            </a:pPr>
            <a:r>
              <a:rPr lang="en-US" dirty="0"/>
              <a:t>// Inside </a:t>
            </a:r>
            <a:r>
              <a:rPr lang="en-US" dirty="0" err="1"/>
              <a:t>Chatbot.tsx</a:t>
            </a:r>
            <a:r>
              <a:rPr lang="en-US" dirty="0"/>
              <a:t> - Simplified for clarity</a:t>
            </a:r>
          </a:p>
          <a:p>
            <a:pPr marL="76200" indent="0">
              <a:buNone/>
            </a:pPr>
            <a:endParaRPr lang="en-US" dirty="0"/>
          </a:p>
          <a:p>
            <a:pPr marL="76200" indent="0">
              <a:buNone/>
            </a:pPr>
            <a:r>
              <a:rPr lang="en-US" dirty="0"/>
              <a:t>// The floating button:</a:t>
            </a:r>
          </a:p>
          <a:p>
            <a:pPr marL="76200" indent="0">
              <a:buNone/>
            </a:pPr>
            <a:r>
              <a:rPr lang="en-US" dirty="0"/>
              <a:t>&lt;div className="fixed bottom-5 right-5 z-50 ..."&gt; </a:t>
            </a:r>
          </a:p>
          <a:p>
            <a:pPr marL="76200" indent="0">
              <a:buNone/>
            </a:pPr>
            <a:r>
              <a:rPr lang="en-US" dirty="0"/>
              <a:t>  {/* ... */}</a:t>
            </a:r>
          </a:p>
          <a:p>
            <a:pPr marL="76200" indent="0">
              <a:buNone/>
            </a:pPr>
            <a:r>
              <a:rPr lang="en-US" dirty="0"/>
              <a:t>&lt;/div&gt;</a:t>
            </a:r>
          </a:p>
          <a:p>
            <a:pPr marL="76200" indent="0">
              <a:buNone/>
            </a:pPr>
            <a:endParaRPr lang="en-US" dirty="0"/>
          </a:p>
          <a:p>
            <a:pPr marL="76200" indent="0">
              <a:buNone/>
            </a:pPr>
            <a:r>
              <a:rPr lang="en-US" dirty="0"/>
              <a:t>// The chat window:</a:t>
            </a:r>
          </a:p>
          <a:p>
            <a:pPr marL="76200" indent="0">
              <a:buNone/>
            </a:pPr>
            <a:r>
              <a:rPr lang="en-US" dirty="0"/>
              <a:t>&lt;div className="fixed bottom-0 right-0 ... z-50 ..."&gt;</a:t>
            </a:r>
          </a:p>
          <a:p>
            <a:pPr marL="76200" indent="0">
              <a:buNone/>
            </a:pPr>
            <a:r>
              <a:rPr lang="en-US" dirty="0"/>
              <a:t>  {/* ... */}</a:t>
            </a:r>
          </a:p>
          <a:p>
            <a:pPr marL="76200" indent="0">
              <a:buNone/>
            </a:pPr>
            <a:r>
              <a:rPr lang="en-US" dirty="0"/>
              <a:t>&lt;/div&gt;</a:t>
            </a:r>
            <a:endParaRPr lang="en-IN" dirty="0"/>
          </a:p>
        </p:txBody>
      </p:sp>
    </p:spTree>
    <p:extLst>
      <p:ext uri="{BB962C8B-B14F-4D97-AF65-F5344CB8AC3E}">
        <p14:creationId xmlns:p14="http://schemas.microsoft.com/office/powerpoint/2010/main" val="20114329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0823D-F9C5-5637-D328-A2936730658A}"/>
              </a:ext>
            </a:extLst>
          </p:cNvPr>
          <p:cNvSpPr>
            <a:spLocks noGrp="1"/>
          </p:cNvSpPr>
          <p:nvPr>
            <p:ph type="title"/>
          </p:nvPr>
        </p:nvSpPr>
        <p:spPr/>
        <p:txBody>
          <a:bodyPr/>
          <a:lstStyle/>
          <a:p>
            <a:r>
              <a:rPr lang="en-IN" dirty="0"/>
              <a:t>Use of GEMINI API KEY</a:t>
            </a:r>
          </a:p>
        </p:txBody>
      </p:sp>
      <p:sp>
        <p:nvSpPr>
          <p:cNvPr id="3" name="Text Placeholder 2">
            <a:extLst>
              <a:ext uri="{FF2B5EF4-FFF2-40B4-BE49-F238E27FC236}">
                <a16:creationId xmlns:a16="http://schemas.microsoft.com/office/drawing/2014/main" id="{7D746294-132B-FF71-BBF6-0C3FB42A6BD1}"/>
              </a:ext>
            </a:extLst>
          </p:cNvPr>
          <p:cNvSpPr>
            <a:spLocks noGrp="1"/>
          </p:cNvSpPr>
          <p:nvPr>
            <p:ph type="body" idx="1"/>
          </p:nvPr>
        </p:nvSpPr>
        <p:spPr/>
        <p:txBody>
          <a:bodyPr/>
          <a:lstStyle/>
          <a:p>
            <a:endParaRPr lang="en-IN" dirty="0"/>
          </a:p>
        </p:txBody>
      </p:sp>
      <p:sp>
        <p:nvSpPr>
          <p:cNvPr id="4" name="Text Placeholder 3">
            <a:extLst>
              <a:ext uri="{FF2B5EF4-FFF2-40B4-BE49-F238E27FC236}">
                <a16:creationId xmlns:a16="http://schemas.microsoft.com/office/drawing/2014/main" id="{28C58C82-F6B9-0337-49CC-58410395B975}"/>
              </a:ext>
            </a:extLst>
          </p:cNvPr>
          <p:cNvSpPr>
            <a:spLocks noGrp="1"/>
          </p:cNvSpPr>
          <p:nvPr>
            <p:ph type="body" idx="2"/>
          </p:nvPr>
        </p:nvSpPr>
        <p:spPr/>
        <p:txBody>
          <a:bodyPr/>
          <a:lstStyle/>
          <a:p>
            <a:endParaRPr lang="en-IN"/>
          </a:p>
        </p:txBody>
      </p:sp>
      <p:pic>
        <p:nvPicPr>
          <p:cNvPr id="6" name="Picture 5">
            <a:extLst>
              <a:ext uri="{FF2B5EF4-FFF2-40B4-BE49-F238E27FC236}">
                <a16:creationId xmlns:a16="http://schemas.microsoft.com/office/drawing/2014/main" id="{E240B248-A39D-5836-C58E-6D0E8BAE9D32}"/>
              </a:ext>
            </a:extLst>
          </p:cNvPr>
          <p:cNvPicPr>
            <a:picLocks noChangeAspect="1"/>
          </p:cNvPicPr>
          <p:nvPr/>
        </p:nvPicPr>
        <p:blipFill>
          <a:blip r:embed="rId2"/>
          <a:stretch>
            <a:fillRect/>
          </a:stretch>
        </p:blipFill>
        <p:spPr>
          <a:xfrm>
            <a:off x="432620" y="1169908"/>
            <a:ext cx="11385754" cy="4956395"/>
          </a:xfrm>
          <a:prstGeom prst="rect">
            <a:avLst/>
          </a:prstGeom>
        </p:spPr>
      </p:pic>
    </p:spTree>
    <p:extLst>
      <p:ext uri="{BB962C8B-B14F-4D97-AF65-F5344CB8AC3E}">
        <p14:creationId xmlns:p14="http://schemas.microsoft.com/office/powerpoint/2010/main" val="83026564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48423-404C-13CE-A08F-5E6A02B2089D}"/>
              </a:ext>
            </a:extLst>
          </p:cNvPr>
          <p:cNvSpPr>
            <a:spLocks noGrp="1"/>
          </p:cNvSpPr>
          <p:nvPr>
            <p:ph type="title"/>
          </p:nvPr>
        </p:nvSpPr>
        <p:spPr/>
        <p:txBody>
          <a:bodyPr/>
          <a:lstStyle/>
          <a:p>
            <a:r>
              <a:rPr lang="en-IN" dirty="0"/>
              <a:t>Key changes</a:t>
            </a:r>
          </a:p>
        </p:txBody>
      </p:sp>
      <p:sp>
        <p:nvSpPr>
          <p:cNvPr id="3" name="Text Placeholder 2">
            <a:extLst>
              <a:ext uri="{FF2B5EF4-FFF2-40B4-BE49-F238E27FC236}">
                <a16:creationId xmlns:a16="http://schemas.microsoft.com/office/drawing/2014/main" id="{15F4C769-FFF1-A24B-7C8C-97767AE67698}"/>
              </a:ext>
            </a:extLst>
          </p:cNvPr>
          <p:cNvSpPr>
            <a:spLocks noGrp="1"/>
          </p:cNvSpPr>
          <p:nvPr>
            <p:ph type="body" idx="1"/>
          </p:nvPr>
        </p:nvSpPr>
        <p:spPr>
          <a:xfrm>
            <a:off x="508000" y="1165950"/>
            <a:ext cx="10972800" cy="4526100"/>
          </a:xfrm>
        </p:spPr>
        <p:txBody>
          <a:bodyPr>
            <a:normAutofit fontScale="77500" lnSpcReduction="20000"/>
          </a:bodyPr>
          <a:lstStyle/>
          <a:p>
            <a:r>
              <a:rPr lang="en-US" dirty="0"/>
              <a:t>It's not a simple HTML/CSS/JS site; it's a full-fledged, professional-grade React application that correctly implements all the architectural principles like modularity, client-side rendering, and AI integration.</a:t>
            </a:r>
          </a:p>
          <a:p>
            <a:pPr marL="50800" indent="0">
              <a:buNone/>
            </a:pPr>
            <a:endParaRPr lang="en-US" dirty="0"/>
          </a:p>
          <a:p>
            <a:r>
              <a:rPr lang="en-US" b="1" dirty="0"/>
              <a:t>Core Frontend (SPA): (</a:t>
            </a:r>
            <a:r>
              <a:rPr lang="en-US" sz="2600" b="1" dirty="0"/>
              <a:t>Different but Better</a:t>
            </a:r>
            <a:r>
              <a:rPr lang="en-US" b="1" dirty="0"/>
              <a:t>)</a:t>
            </a:r>
            <a:endParaRPr lang="en-US" dirty="0"/>
          </a:p>
          <a:p>
            <a:pPr lvl="1"/>
            <a:r>
              <a:rPr lang="en-US" b="1" dirty="0"/>
              <a:t>Image says:</a:t>
            </a:r>
            <a:r>
              <a:rPr lang="en-US" dirty="0"/>
              <a:t> Plain HTML5, CSS3, and ES6+ JavaScript.</a:t>
            </a:r>
          </a:p>
          <a:p>
            <a:pPr lvl="1"/>
            <a:r>
              <a:rPr lang="en-US" b="1" dirty="0"/>
              <a:t>Actual Project:</a:t>
            </a:r>
            <a:r>
              <a:rPr lang="en-US" dirty="0"/>
              <a:t> It's built with </a:t>
            </a:r>
            <a:r>
              <a:rPr lang="en-US" sz="2300" b="1" dirty="0"/>
              <a:t>React and TypeScript</a:t>
            </a:r>
            <a:r>
              <a:rPr lang="en-US" dirty="0"/>
              <a:t>.</a:t>
            </a:r>
          </a:p>
          <a:p>
            <a:pPr lvl="1"/>
            <a:r>
              <a:rPr lang="en-US" b="1" dirty="0"/>
              <a:t>Analysis:</a:t>
            </a:r>
            <a:r>
              <a:rPr lang="en-US" dirty="0"/>
              <a:t> The project has skipped the "plain JS" step and is already built using</a:t>
            </a:r>
          </a:p>
          <a:p>
            <a:pPr lvl="1"/>
            <a:r>
              <a:rPr lang="en-US" dirty="0"/>
              <a:t> the technology the image describes as the "</a:t>
            </a:r>
            <a:r>
              <a:rPr lang="en-US" sz="2300" b="1" dirty="0"/>
              <a:t>Future/Dashboard Stack</a:t>
            </a:r>
            <a:r>
              <a:rPr lang="en-US" dirty="0"/>
              <a:t>".</a:t>
            </a:r>
          </a:p>
          <a:p>
            <a:pPr lvl="1"/>
            <a:r>
              <a:rPr lang="en-US" dirty="0"/>
              <a:t> This is a significant upgrade. Using a framework like React provides a much   more organized, scalable, and maintainable structure than managing a complex SPA with plain JavaScript.</a:t>
            </a:r>
            <a:br>
              <a:rPr lang="en-US" dirty="0"/>
            </a:br>
            <a:endParaRPr lang="en-IN" dirty="0"/>
          </a:p>
        </p:txBody>
      </p:sp>
    </p:spTree>
    <p:extLst>
      <p:ext uri="{BB962C8B-B14F-4D97-AF65-F5344CB8AC3E}">
        <p14:creationId xmlns:p14="http://schemas.microsoft.com/office/powerpoint/2010/main" val="325143608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B589D86-CA37-0563-3693-CE00B971426B}"/>
              </a:ext>
            </a:extLst>
          </p:cNvPr>
          <p:cNvPicPr>
            <a:picLocks noChangeAspect="1"/>
          </p:cNvPicPr>
          <p:nvPr/>
        </p:nvPicPr>
        <p:blipFill>
          <a:blip r:embed="rId2"/>
          <a:stretch>
            <a:fillRect/>
          </a:stretch>
        </p:blipFill>
        <p:spPr>
          <a:xfrm>
            <a:off x="7843846" y="1494503"/>
            <a:ext cx="4162980" cy="2969341"/>
          </a:xfrm>
          <a:prstGeom prst="rect">
            <a:avLst/>
          </a:prstGeom>
        </p:spPr>
      </p:pic>
      <p:pic>
        <p:nvPicPr>
          <p:cNvPr id="8" name="Picture 7">
            <a:extLst>
              <a:ext uri="{FF2B5EF4-FFF2-40B4-BE49-F238E27FC236}">
                <a16:creationId xmlns:a16="http://schemas.microsoft.com/office/drawing/2014/main" id="{51D1D276-D083-5843-ABCE-E948460DE624}"/>
              </a:ext>
            </a:extLst>
          </p:cNvPr>
          <p:cNvPicPr>
            <a:picLocks noChangeAspect="1"/>
          </p:cNvPicPr>
          <p:nvPr/>
        </p:nvPicPr>
        <p:blipFill>
          <a:blip r:embed="rId3"/>
          <a:stretch>
            <a:fillRect/>
          </a:stretch>
        </p:blipFill>
        <p:spPr>
          <a:xfrm>
            <a:off x="338846" y="1494503"/>
            <a:ext cx="4262652" cy="3080799"/>
          </a:xfrm>
          <a:prstGeom prst="rect">
            <a:avLst/>
          </a:prstGeom>
        </p:spPr>
      </p:pic>
      <p:sp>
        <p:nvSpPr>
          <p:cNvPr id="9" name="TextBox 8">
            <a:extLst>
              <a:ext uri="{FF2B5EF4-FFF2-40B4-BE49-F238E27FC236}">
                <a16:creationId xmlns:a16="http://schemas.microsoft.com/office/drawing/2014/main" id="{F445405C-412B-F9F2-E145-8EECD0935858}"/>
              </a:ext>
            </a:extLst>
          </p:cNvPr>
          <p:cNvSpPr txBox="1"/>
          <p:nvPr/>
        </p:nvSpPr>
        <p:spPr>
          <a:xfrm>
            <a:off x="1504335" y="4709651"/>
            <a:ext cx="1726755" cy="307777"/>
          </a:xfrm>
          <a:prstGeom prst="rect">
            <a:avLst/>
          </a:prstGeom>
          <a:noFill/>
        </p:spPr>
        <p:txBody>
          <a:bodyPr wrap="none" rtlCol="0">
            <a:spAutoFit/>
          </a:bodyPr>
          <a:lstStyle/>
          <a:p>
            <a:r>
              <a:rPr lang="en-IN" dirty="0"/>
              <a:t>AI powered chatbot</a:t>
            </a:r>
          </a:p>
        </p:txBody>
      </p:sp>
      <p:sp>
        <p:nvSpPr>
          <p:cNvPr id="10" name="TextBox 9">
            <a:extLst>
              <a:ext uri="{FF2B5EF4-FFF2-40B4-BE49-F238E27FC236}">
                <a16:creationId xmlns:a16="http://schemas.microsoft.com/office/drawing/2014/main" id="{21542E85-062D-C924-9635-103308C702E0}"/>
              </a:ext>
            </a:extLst>
          </p:cNvPr>
          <p:cNvSpPr txBox="1"/>
          <p:nvPr/>
        </p:nvSpPr>
        <p:spPr>
          <a:xfrm>
            <a:off x="9925336" y="4709650"/>
            <a:ext cx="1120876" cy="307777"/>
          </a:xfrm>
          <a:prstGeom prst="rect">
            <a:avLst/>
          </a:prstGeom>
          <a:noFill/>
        </p:spPr>
        <p:txBody>
          <a:bodyPr wrap="square" rtlCol="0">
            <a:spAutoFit/>
          </a:bodyPr>
          <a:lstStyle/>
          <a:p>
            <a:r>
              <a:rPr lang="en-IN" dirty="0"/>
              <a:t>webpage</a:t>
            </a:r>
          </a:p>
        </p:txBody>
      </p:sp>
      <p:sp>
        <p:nvSpPr>
          <p:cNvPr id="11" name="Plus Sign 10">
            <a:extLst>
              <a:ext uri="{FF2B5EF4-FFF2-40B4-BE49-F238E27FC236}">
                <a16:creationId xmlns:a16="http://schemas.microsoft.com/office/drawing/2014/main" id="{008AB78B-001B-5BD1-2FFB-6FFB5AFB30DD}"/>
              </a:ext>
            </a:extLst>
          </p:cNvPr>
          <p:cNvSpPr/>
          <p:nvPr/>
        </p:nvSpPr>
        <p:spPr>
          <a:xfrm>
            <a:off x="5506065" y="2349910"/>
            <a:ext cx="1750141" cy="1612490"/>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FBDC9C6B-2119-2375-3E4F-F51379DF874D}"/>
              </a:ext>
            </a:extLst>
          </p:cNvPr>
          <p:cNvSpPr txBox="1"/>
          <p:nvPr/>
        </p:nvSpPr>
        <p:spPr>
          <a:xfrm>
            <a:off x="3722703" y="255640"/>
            <a:ext cx="5624052" cy="369332"/>
          </a:xfrm>
          <a:prstGeom prst="rect">
            <a:avLst/>
          </a:prstGeom>
          <a:noFill/>
        </p:spPr>
        <p:txBody>
          <a:bodyPr wrap="square" rtlCol="0">
            <a:spAutoFit/>
          </a:bodyPr>
          <a:lstStyle/>
          <a:p>
            <a:r>
              <a:rPr lang="en-IN" sz="1800" dirty="0"/>
              <a:t>WEBSITE WITH A AI POWERED CAHTBOT</a:t>
            </a:r>
          </a:p>
        </p:txBody>
      </p:sp>
    </p:spTree>
    <p:extLst>
      <p:ext uri="{BB962C8B-B14F-4D97-AF65-F5344CB8AC3E}">
        <p14:creationId xmlns:p14="http://schemas.microsoft.com/office/powerpoint/2010/main" val="9864124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4A312-8FD6-BE41-AAC1-B6FD6C526889}"/>
              </a:ext>
            </a:extLst>
          </p:cNvPr>
          <p:cNvSpPr>
            <a:spLocks noGrp="1"/>
          </p:cNvSpPr>
          <p:nvPr>
            <p:ph type="title"/>
          </p:nvPr>
        </p:nvSpPr>
        <p:spPr/>
        <p:txBody>
          <a:bodyPr/>
          <a:lstStyle/>
          <a:p>
            <a:r>
              <a:rPr lang="en-US" dirty="0"/>
              <a:t>Literature Survey</a:t>
            </a:r>
            <a:endParaRPr lang="en-IN" dirty="0"/>
          </a:p>
        </p:txBody>
      </p:sp>
      <p:graphicFrame>
        <p:nvGraphicFramePr>
          <p:cNvPr id="4" name="Table 3">
            <a:extLst>
              <a:ext uri="{FF2B5EF4-FFF2-40B4-BE49-F238E27FC236}">
                <a16:creationId xmlns:a16="http://schemas.microsoft.com/office/drawing/2014/main" id="{2FEC09CA-E38B-7C69-6B9A-15F473F91809}"/>
              </a:ext>
            </a:extLst>
          </p:cNvPr>
          <p:cNvGraphicFramePr>
            <a:graphicFrameLocks noGrp="1"/>
          </p:cNvGraphicFramePr>
          <p:nvPr>
            <p:extLst>
              <p:ext uri="{D42A27DB-BD31-4B8C-83A1-F6EECF244321}">
                <p14:modId xmlns:p14="http://schemas.microsoft.com/office/powerpoint/2010/main" val="878188622"/>
              </p:ext>
            </p:extLst>
          </p:nvPr>
        </p:nvGraphicFramePr>
        <p:xfrm>
          <a:off x="1357618" y="1502276"/>
          <a:ext cx="9578364" cy="4457700"/>
        </p:xfrm>
        <a:graphic>
          <a:graphicData uri="http://schemas.openxmlformats.org/drawingml/2006/table">
            <a:tbl>
              <a:tblPr firstRow="1" bandRow="1"/>
              <a:tblGrid>
                <a:gridCol w="2394591">
                  <a:extLst>
                    <a:ext uri="{9D8B030D-6E8A-4147-A177-3AD203B41FA5}">
                      <a16:colId xmlns:a16="http://schemas.microsoft.com/office/drawing/2014/main" val="4287514536"/>
                    </a:ext>
                  </a:extLst>
                </a:gridCol>
                <a:gridCol w="2394591">
                  <a:extLst>
                    <a:ext uri="{9D8B030D-6E8A-4147-A177-3AD203B41FA5}">
                      <a16:colId xmlns:a16="http://schemas.microsoft.com/office/drawing/2014/main" val="3966190206"/>
                    </a:ext>
                  </a:extLst>
                </a:gridCol>
                <a:gridCol w="2394591">
                  <a:extLst>
                    <a:ext uri="{9D8B030D-6E8A-4147-A177-3AD203B41FA5}">
                      <a16:colId xmlns:a16="http://schemas.microsoft.com/office/drawing/2014/main" val="3085876080"/>
                    </a:ext>
                  </a:extLst>
                </a:gridCol>
                <a:gridCol w="2394591">
                  <a:extLst>
                    <a:ext uri="{9D8B030D-6E8A-4147-A177-3AD203B41FA5}">
                      <a16:colId xmlns:a16="http://schemas.microsoft.com/office/drawing/2014/main" val="2533940508"/>
                    </a:ext>
                  </a:extLst>
                </a:gridCol>
              </a:tblGrid>
              <a:tr h="732386">
                <a:tc>
                  <a:txBody>
                    <a:bodyPr/>
                    <a:lstStyle/>
                    <a:p>
                      <a:r>
                        <a:rPr lang="en-US" dirty="0"/>
                        <a:t>Acropolis Institute of Tech. &amp; Research, Indore, 2025</a:t>
                      </a:r>
                      <a:endParaRPr lang="en-IN" dirty="0"/>
                    </a:p>
                  </a:txBody>
                  <a:tcPr/>
                </a:tc>
                <a:tc>
                  <a:txBody>
                    <a:bodyPr/>
                    <a:lstStyle/>
                    <a:p>
                      <a:r>
                        <a:rPr lang="en-US" sz="1250" dirty="0"/>
                        <a:t>Digital documentation (multimedia, databases) encourages travel and learning.</a:t>
                      </a:r>
                      <a:endParaRPr lang="en-IN" sz="1250" dirty="0"/>
                    </a:p>
                  </a:txBody>
                  <a:tcPr/>
                </a:tc>
                <a:tc>
                  <a:txBody>
                    <a:bodyPr/>
                    <a:lstStyle/>
                    <a:p>
                      <a:r>
                        <a:rPr lang="en-US" sz="1250" dirty="0"/>
                        <a:t>problems with funding, lack of qualified professionals, enforcement, and authenticity.</a:t>
                      </a:r>
                      <a:endParaRPr lang="en-IN" sz="125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hlinkClick r:id="rId2"/>
                        </a:rPr>
                        <a:t>View Paper</a:t>
                      </a:r>
                      <a:endParaRPr lang="en-IN" dirty="0"/>
                    </a:p>
                    <a:p>
                      <a:endParaRPr lang="en-IN" dirty="0"/>
                    </a:p>
                  </a:txBody>
                  <a:tcPr/>
                </a:tc>
                <a:extLst>
                  <a:ext uri="{0D108BD9-81ED-4DB2-BD59-A6C34878D82A}">
                    <a16:rowId xmlns:a16="http://schemas.microsoft.com/office/drawing/2014/main" val="1101649084"/>
                  </a:ext>
                </a:extLst>
              </a:tr>
              <a:tr h="732386">
                <a:tc>
                  <a:txBody>
                    <a:bodyPr/>
                    <a:lstStyle/>
                    <a:p>
                      <a:r>
                        <a:rPr lang="en-IN" dirty="0"/>
                        <a:t>IJIRL Journal</a:t>
                      </a:r>
                      <a:r>
                        <a:rPr lang="en-US" dirty="0"/>
                        <a:t>, 2023</a:t>
                      </a:r>
                      <a:endParaRPr lang="en-IN" dirty="0"/>
                    </a:p>
                  </a:txBody>
                  <a:tcPr/>
                </a:tc>
                <a:tc>
                  <a:txBody>
                    <a:bodyPr/>
                    <a:lstStyle/>
                    <a:p>
                      <a:r>
                        <a:rPr lang="en-US" sz="1250" dirty="0"/>
                        <a:t>examines the state of heritage policy and emphasizes the need for reforms and protection laws.</a:t>
                      </a:r>
                      <a:endParaRPr lang="en-IN" sz="125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50" dirty="0"/>
                        <a:t>emphasizes the need for policy changes and protection </a:t>
                      </a:r>
                      <a:r>
                        <a:rPr lang="en-US" sz="1250" dirty="0" err="1"/>
                        <a:t>laws.gaps</a:t>
                      </a:r>
                      <a:r>
                        <a:rPr lang="en-US" sz="1250" dirty="0"/>
                        <a:t> in implementation, inadequate funding, and low community involvement.</a:t>
                      </a:r>
                      <a:endParaRPr lang="en-IN" sz="125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hlinkClick r:id="rId3"/>
                        </a:rPr>
                        <a:t>View Paper</a:t>
                      </a:r>
                      <a:endParaRPr lang="en-IN" dirty="0"/>
                    </a:p>
                    <a:p>
                      <a:endParaRPr lang="en-IN" dirty="0"/>
                    </a:p>
                  </a:txBody>
                  <a:tcPr/>
                </a:tc>
                <a:extLst>
                  <a:ext uri="{0D108BD9-81ED-4DB2-BD59-A6C34878D82A}">
                    <a16:rowId xmlns:a16="http://schemas.microsoft.com/office/drawing/2014/main" val="3920476819"/>
                  </a:ext>
                </a:extLst>
              </a:tr>
              <a:tr h="732386">
                <a:tc>
                  <a:txBody>
                    <a:bodyPr/>
                    <a:lstStyle/>
                    <a:p>
                      <a:r>
                        <a:rPr lang="en-US" dirty="0"/>
                        <a:t>Ministry of Culture, Govt. of India, 2013(ongoing)</a:t>
                      </a:r>
                      <a:endParaRPr lang="en-IN" dirty="0"/>
                    </a:p>
                  </a:txBody>
                  <a:tcPr/>
                </a:tc>
                <a:tc>
                  <a:txBody>
                    <a:bodyPr/>
                    <a:lstStyle/>
                    <a:p>
                      <a:r>
                        <a:rPr lang="en-US" dirty="0"/>
                        <a:t>Intangible heritage recognition, UNESCO alignment, and awareness-raising.</a:t>
                      </a:r>
                      <a:endParaRPr lang="en-IN" dirty="0"/>
                    </a:p>
                  </a:txBody>
                  <a:tcPr/>
                </a:tc>
                <a:tc>
                  <a:txBody>
                    <a:bodyPr/>
                    <a:lstStyle/>
                    <a:p>
                      <a:r>
                        <a:rPr lang="en-US" sz="1250" dirty="0"/>
                        <a:t>The list is still in draft or incomplete; updates are ongoing; and the range of topics covered is constrained.</a:t>
                      </a:r>
                      <a:endParaRPr lang="en-IN" sz="125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hlinkClick r:id="rId4"/>
                        </a:rPr>
                        <a:t>View Paper</a:t>
                      </a:r>
                      <a:endParaRPr lang="en-IN" dirty="0"/>
                    </a:p>
                    <a:p>
                      <a:endParaRPr lang="en-IN" dirty="0"/>
                    </a:p>
                  </a:txBody>
                  <a:tcPr/>
                </a:tc>
                <a:extLst>
                  <a:ext uri="{0D108BD9-81ED-4DB2-BD59-A6C34878D82A}">
                    <a16:rowId xmlns:a16="http://schemas.microsoft.com/office/drawing/2014/main" val="1276128481"/>
                  </a:ext>
                </a:extLst>
              </a:tr>
              <a:tr h="732386">
                <a:tc>
                  <a:txBody>
                    <a:bodyPr/>
                    <a:lstStyle/>
                    <a:p>
                      <a:r>
                        <a:rPr lang="en-IN" dirty="0"/>
                        <a:t>EEAS (EU) &amp; National Museum Institute (India)– IEEE, 2022</a:t>
                      </a:r>
                    </a:p>
                  </a:txBody>
                  <a:tcPr/>
                </a:tc>
                <a:tc>
                  <a:txBody>
                    <a:bodyPr/>
                    <a:lstStyle/>
                    <a:p>
                      <a:r>
                        <a:rPr lang="en-US" sz="1250" dirty="0"/>
                        <a:t>Heritage promotes intercultural communication, education, digitalization, and socioeconomic </a:t>
                      </a:r>
                      <a:r>
                        <a:rPr lang="en-US" sz="1250" dirty="0" err="1"/>
                        <a:t>development.The</a:t>
                      </a:r>
                      <a:r>
                        <a:rPr lang="en-US" sz="1250" dirty="0"/>
                        <a:t> list is still in draft or incomplete; updates are ongoing; and the range of topics covered is constrained.</a:t>
                      </a:r>
                      <a:endParaRPr lang="en-IN" sz="1250" dirty="0"/>
                    </a:p>
                  </a:txBody>
                  <a:tcPr/>
                </a:tc>
                <a:tc>
                  <a:txBody>
                    <a:bodyPr/>
                    <a:lstStyle/>
                    <a:p>
                      <a:r>
                        <a:rPr lang="en-US" sz="1250" dirty="0"/>
                        <a:t>Urbanization and climate change present challenges that call for sustainable and inclusive practices.</a:t>
                      </a:r>
                      <a:endParaRPr lang="en-IN" sz="1250"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hlinkClick r:id="rId5"/>
                        </a:rPr>
                        <a:t>View Paper</a:t>
                      </a:r>
                      <a:endParaRPr lang="en-IN" dirty="0"/>
                    </a:p>
                    <a:p>
                      <a:endParaRPr lang="en-IN" dirty="0"/>
                    </a:p>
                  </a:txBody>
                  <a:tcPr/>
                </a:tc>
                <a:extLst>
                  <a:ext uri="{0D108BD9-81ED-4DB2-BD59-A6C34878D82A}">
                    <a16:rowId xmlns:a16="http://schemas.microsoft.com/office/drawing/2014/main" val="3740885832"/>
                  </a:ext>
                </a:extLst>
              </a:tr>
            </a:tbl>
          </a:graphicData>
        </a:graphic>
      </p:graphicFrame>
    </p:spTree>
    <p:extLst>
      <p:ext uri="{BB962C8B-B14F-4D97-AF65-F5344CB8AC3E}">
        <p14:creationId xmlns:p14="http://schemas.microsoft.com/office/powerpoint/2010/main" val="429095198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8C456-4E19-0A2D-B296-430B19AB7490}"/>
              </a:ext>
            </a:extLst>
          </p:cNvPr>
          <p:cNvSpPr>
            <a:spLocks noGrp="1"/>
          </p:cNvSpPr>
          <p:nvPr>
            <p:ph type="title"/>
          </p:nvPr>
        </p:nvSpPr>
        <p:spPr/>
        <p:txBody>
          <a:bodyPr/>
          <a:lstStyle/>
          <a:p>
            <a:r>
              <a:rPr lang="en-IN" dirty="0"/>
              <a:t>Final outcome</a:t>
            </a:r>
          </a:p>
        </p:txBody>
      </p:sp>
      <p:sp>
        <p:nvSpPr>
          <p:cNvPr id="3" name="Text Placeholder 2">
            <a:extLst>
              <a:ext uri="{FF2B5EF4-FFF2-40B4-BE49-F238E27FC236}">
                <a16:creationId xmlns:a16="http://schemas.microsoft.com/office/drawing/2014/main" id="{4A6DECE6-9A13-83BD-7618-978C8AA94D66}"/>
              </a:ext>
            </a:extLst>
          </p:cNvPr>
          <p:cNvSpPr>
            <a:spLocks noGrp="1"/>
          </p:cNvSpPr>
          <p:nvPr>
            <p:ph type="body" idx="1"/>
          </p:nvPr>
        </p:nvSpPr>
        <p:spPr/>
        <p:txBody>
          <a:bodyPr/>
          <a:lstStyle/>
          <a:p>
            <a:endParaRPr lang="en-IN" dirty="0"/>
          </a:p>
        </p:txBody>
      </p:sp>
      <p:pic>
        <p:nvPicPr>
          <p:cNvPr id="4" name="Picture 3">
            <a:extLst>
              <a:ext uri="{FF2B5EF4-FFF2-40B4-BE49-F238E27FC236}">
                <a16:creationId xmlns:a16="http://schemas.microsoft.com/office/drawing/2014/main" id="{6A87F579-E4F8-A874-E0BE-0A7A562642ED}"/>
              </a:ext>
            </a:extLst>
          </p:cNvPr>
          <p:cNvPicPr>
            <a:picLocks noChangeAspect="1"/>
          </p:cNvPicPr>
          <p:nvPr/>
        </p:nvPicPr>
        <p:blipFill>
          <a:blip r:embed="rId2"/>
          <a:stretch>
            <a:fillRect/>
          </a:stretch>
        </p:blipFill>
        <p:spPr>
          <a:xfrm>
            <a:off x="581096" y="761999"/>
            <a:ext cx="11025914" cy="5424038"/>
          </a:xfrm>
          <a:prstGeom prst="rect">
            <a:avLst/>
          </a:prstGeom>
        </p:spPr>
      </p:pic>
    </p:spTree>
    <p:extLst>
      <p:ext uri="{BB962C8B-B14F-4D97-AF65-F5344CB8AC3E}">
        <p14:creationId xmlns:p14="http://schemas.microsoft.com/office/powerpoint/2010/main" val="373646691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5" name="Picture 4">
            <a:extLst>
              <a:ext uri="{FF2B5EF4-FFF2-40B4-BE49-F238E27FC236}">
                <a16:creationId xmlns:a16="http://schemas.microsoft.com/office/drawing/2014/main" id="{C63A00FF-89F0-DC87-D900-930227B33E5D}"/>
              </a:ext>
            </a:extLst>
          </p:cNvPr>
          <p:cNvPicPr>
            <a:picLocks noChangeAspect="1"/>
          </p:cNvPicPr>
          <p:nvPr/>
        </p:nvPicPr>
        <p:blipFill>
          <a:blip r:embed="rId3"/>
          <a:stretch>
            <a:fillRect/>
          </a:stretch>
        </p:blipFill>
        <p:spPr>
          <a:xfrm>
            <a:off x="4082811" y="1441315"/>
            <a:ext cx="3893305" cy="393547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611BA-7A6E-9368-7070-A638FF0FE849}"/>
              </a:ext>
            </a:extLst>
          </p:cNvPr>
          <p:cNvSpPr>
            <a:spLocks noGrp="1"/>
          </p:cNvSpPr>
          <p:nvPr>
            <p:ph type="title"/>
          </p:nvPr>
        </p:nvSpPr>
        <p:spPr/>
        <p:txBody>
          <a:bodyPr/>
          <a:lstStyle/>
          <a:p>
            <a:r>
              <a:rPr lang="en-US" dirty="0"/>
              <a:t>Literature Survey</a:t>
            </a:r>
            <a:endParaRPr lang="en-IN" dirty="0"/>
          </a:p>
        </p:txBody>
      </p:sp>
      <p:sp>
        <p:nvSpPr>
          <p:cNvPr id="6" name="Rectangle 3">
            <a:extLst>
              <a:ext uri="{FF2B5EF4-FFF2-40B4-BE49-F238E27FC236}">
                <a16:creationId xmlns:a16="http://schemas.microsoft.com/office/drawing/2014/main" id="{14DB8808-707D-5265-002C-072ACFB9972F}"/>
              </a:ext>
            </a:extLst>
          </p:cNvPr>
          <p:cNvSpPr>
            <a:spLocks noChangeArrowheads="1"/>
          </p:cNvSpPr>
          <p:nvPr/>
        </p:nvSpPr>
        <p:spPr bwMode="auto">
          <a:xfrm>
            <a:off x="0" y="-94565"/>
            <a:ext cx="4571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5">
            <a:extLst>
              <a:ext uri="{FF2B5EF4-FFF2-40B4-BE49-F238E27FC236}">
                <a16:creationId xmlns:a16="http://schemas.microsoft.com/office/drawing/2014/main" id="{87C16407-17D3-473F-F32F-3FB6A8B0DBC4}"/>
              </a:ext>
            </a:extLst>
          </p:cNvPr>
          <p:cNvSpPr>
            <a:spLocks noChangeArrowheads="1"/>
          </p:cNvSpPr>
          <p:nvPr/>
        </p:nvSpPr>
        <p:spPr bwMode="auto">
          <a:xfrm>
            <a:off x="0" y="-94565"/>
            <a:ext cx="24878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28C63D27-58F8-8EC4-DFF7-1C2AFBCD7055}"/>
              </a:ext>
            </a:extLst>
          </p:cNvPr>
          <p:cNvSpPr>
            <a:spLocks noGrp="1" noChangeArrowheads="1"/>
          </p:cNvSpPr>
          <p:nvPr>
            <p:ph type="body" idx="1"/>
          </p:nvPr>
        </p:nvSpPr>
        <p:spPr bwMode="auto">
          <a:xfrm>
            <a:off x="504722" y="844815"/>
            <a:ext cx="11556180" cy="60862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5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Utkal Univ</a:t>
            </a:r>
            <a:r>
              <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 – Comprehensive study of India’s art, religion, literature, and cultural diversity.</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5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ResearchGate Survey (2024)</a:t>
            </a:r>
            <a:r>
              <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 – Cultural heritage builds identity, unity, and supports tourism.</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5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IJRPR (2023)</a:t>
            </a:r>
            <a:r>
              <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 – Tourism and crafts drive cultural pride and economic growth.</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5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ERIC (2015)</a:t>
            </a:r>
            <a:r>
              <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 – Education and teachers are vital for heritage awareness.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5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NITI Aayog (2023)</a:t>
            </a:r>
            <a:r>
              <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 – Heritage management is key for urban renewal and sustainability.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5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AIU (2019)</a:t>
            </a:r>
            <a:r>
              <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 – India’s higher education heritage preserves knowledge traditions.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5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IJRASET (2025)</a:t>
            </a:r>
            <a:r>
              <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 – Digital tools strengthen heritage preservation and promotion.</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5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IJIRL (2023)</a:t>
            </a:r>
            <a:r>
              <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 – Policy reforms are needed for effective cultural heritage protection.</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50" b="1" i="0" u="none" strike="noStrike" cap="none" normalizeH="0" baseline="0" dirty="0" err="1">
                <a:ln>
                  <a:noFill/>
                </a:ln>
                <a:solidFill>
                  <a:schemeClr val="tx1"/>
                </a:solidFill>
                <a:effectLst/>
                <a:latin typeface="Cambria" panose="02040503050406030204" pitchFamily="18" charset="0"/>
                <a:ea typeface="Cambria" panose="02040503050406030204" pitchFamily="18" charset="0"/>
              </a:rPr>
              <a:t>GoI</a:t>
            </a:r>
            <a:r>
              <a:rPr kumimoji="0" lang="en-US" altLang="en-US" sz="205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 – Intangible Cultural Heritage List</a:t>
            </a:r>
            <a:r>
              <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 – Recognition of India’s living cultural practices.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50" b="1" i="0" u="none" strike="noStrike" cap="none" normalizeH="0" baseline="0" dirty="0">
                <a:ln>
                  <a:noFill/>
                </a:ln>
                <a:solidFill>
                  <a:schemeClr val="tx1"/>
                </a:solidFill>
                <a:effectLst/>
                <a:latin typeface="Cambria" panose="02040503050406030204" pitchFamily="18" charset="0"/>
                <a:ea typeface="Cambria" panose="02040503050406030204" pitchFamily="18" charset="0"/>
              </a:rPr>
              <a:t>EU–India (2019)</a:t>
            </a:r>
            <a:r>
              <a:rPr kumimoji="0" lang="en-US" altLang="en-US" sz="2050" b="0" i="0" u="none" strike="noStrike" cap="none" normalizeH="0" baseline="0" dirty="0">
                <a:ln>
                  <a:noFill/>
                </a:ln>
                <a:solidFill>
                  <a:schemeClr val="tx1"/>
                </a:solidFill>
                <a:effectLst/>
                <a:latin typeface="Cambria" panose="02040503050406030204" pitchFamily="18" charset="0"/>
                <a:ea typeface="Cambria" panose="02040503050406030204" pitchFamily="18" charset="0"/>
              </a:rPr>
              <a:t> – Heritage fosters sustainability, dialogue, and global cooperation.</a:t>
            </a:r>
          </a:p>
        </p:txBody>
      </p:sp>
    </p:spTree>
    <p:extLst>
      <p:ext uri="{BB962C8B-B14F-4D97-AF65-F5344CB8AC3E}">
        <p14:creationId xmlns:p14="http://schemas.microsoft.com/office/powerpoint/2010/main" val="681487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E0506-B827-52B6-4930-24C37045BEEC}"/>
              </a:ext>
            </a:extLst>
          </p:cNvPr>
          <p:cNvSpPr>
            <a:spLocks noGrp="1"/>
          </p:cNvSpPr>
          <p:nvPr>
            <p:ph type="title"/>
          </p:nvPr>
        </p:nvSpPr>
        <p:spPr/>
        <p:txBody>
          <a:bodyPr/>
          <a:lstStyle/>
          <a:p>
            <a:r>
              <a:rPr lang="en-IN" dirty="0">
                <a:latin typeface="Cambria" panose="02040503050406030204" pitchFamily="18" charset="0"/>
                <a:ea typeface="Cambria" panose="02040503050406030204" pitchFamily="18" charset="0"/>
              </a:rPr>
              <a:t>Objectives</a:t>
            </a:r>
          </a:p>
        </p:txBody>
      </p:sp>
      <p:sp>
        <p:nvSpPr>
          <p:cNvPr id="7" name="Rectangle 3">
            <a:extLst>
              <a:ext uri="{FF2B5EF4-FFF2-40B4-BE49-F238E27FC236}">
                <a16:creationId xmlns:a16="http://schemas.microsoft.com/office/drawing/2014/main" id="{E1996EE1-FC19-65BF-918A-01D0230368D3}"/>
              </a:ext>
            </a:extLst>
          </p:cNvPr>
          <p:cNvSpPr>
            <a:spLocks noGrp="1" noChangeArrowheads="1"/>
          </p:cNvSpPr>
          <p:nvPr>
            <p:ph type="body" idx="1"/>
          </p:nvPr>
        </p:nvSpPr>
        <p:spPr bwMode="auto">
          <a:xfrm>
            <a:off x="341241" y="1010413"/>
            <a:ext cx="11139559" cy="57220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000" dirty="0"/>
              <a:t>To design and develop a </a:t>
            </a:r>
            <a:r>
              <a:rPr lang="en-US" sz="2000" b="1" dirty="0"/>
              <a:t>single-page web application</a:t>
            </a:r>
            <a:r>
              <a:rPr lang="en-US" sz="2000" dirty="0"/>
              <a:t> as a digital showcase for Indian culture.</a:t>
            </a:r>
          </a:p>
          <a:p>
            <a:r>
              <a:rPr lang="en-US" sz="2000" dirty="0"/>
              <a:t>To integrate high-quality </a:t>
            </a:r>
            <a:r>
              <a:rPr lang="en-US" sz="2000" b="1" dirty="0"/>
              <a:t>multimedia content</a:t>
            </a:r>
            <a:r>
              <a:rPr lang="en-US" sz="2000" dirty="0"/>
              <a:t> (images and videos) for an immersive user experience.</a:t>
            </a:r>
          </a:p>
          <a:p>
            <a:r>
              <a:rPr lang="en-US" sz="2000" dirty="0"/>
              <a:t>To create dedicated sections for key cultural themes: </a:t>
            </a:r>
            <a:r>
              <a:rPr lang="en-US" sz="2000" b="1" dirty="0"/>
              <a:t>Heritage Tours, Traditional Arts, and Regional Languages</a:t>
            </a:r>
            <a:r>
              <a:rPr lang="en-US" sz="2000" dirty="0"/>
              <a:t>.</a:t>
            </a:r>
          </a:p>
          <a:p>
            <a:r>
              <a:rPr lang="en-US" sz="2000" dirty="0"/>
              <a:t>To ensure the platform is </a:t>
            </a:r>
            <a:r>
              <a:rPr lang="en-US" sz="2000" b="1" dirty="0"/>
              <a:t>responsive</a:t>
            </a:r>
            <a:r>
              <a:rPr lang="en-US" sz="2000" dirty="0"/>
              <a:t> and accessible on various devices</a:t>
            </a:r>
          </a:p>
          <a:p>
            <a:r>
              <a:rPr lang="en-US" sz="2000" dirty="0"/>
              <a:t>To implement a </a:t>
            </a:r>
            <a:r>
              <a:rPr lang="en-US" sz="2000" b="1" dirty="0"/>
              <a:t>modular architecture</a:t>
            </a:r>
            <a:r>
              <a:rPr lang="en-US" sz="2000" dirty="0"/>
              <a:t> for easy future content expansion.</a:t>
            </a:r>
          </a:p>
          <a:p>
            <a:r>
              <a:rPr lang="en-US" sz="2000" dirty="0"/>
              <a:t>To integrate an </a:t>
            </a:r>
            <a:r>
              <a:rPr lang="en-US" sz="2000" b="1" dirty="0"/>
              <a:t>AI-powered chatbot</a:t>
            </a:r>
            <a:r>
              <a:rPr lang="en-US" sz="2000" dirty="0"/>
              <a:t> for conversational guidance and query answering.</a:t>
            </a:r>
          </a:p>
          <a:p>
            <a:endParaRPr lang="en-US" sz="2000" dirty="0"/>
          </a:p>
          <a:p>
            <a:endParaRPr lang="en-US" sz="2000" dirty="0"/>
          </a:p>
          <a:p>
            <a:endParaRPr lang="en-US" sz="2000" dirty="0"/>
          </a:p>
          <a:p>
            <a:endParaRPr lang="en-US" sz="2000" dirty="0"/>
          </a:p>
          <a:p>
            <a:endParaRPr lang="en-US" sz="2000" dirty="0"/>
          </a:p>
          <a:p>
            <a:pPr marL="0" lvl="0" indent="0" eaLnBrk="0" fontAlgn="base" hangingPunct="0">
              <a:spcBef>
                <a:spcPct val="0"/>
              </a:spcBef>
              <a:spcAft>
                <a:spcPct val="0"/>
              </a:spcAft>
              <a:buClrTx/>
              <a:buSzTx/>
              <a:buNone/>
            </a:pPr>
            <a:endParaRPr kumimoji="0" lang="en-US" altLang="en-US" sz="2000" b="0" i="0" u="none" strike="noStrike" cap="none" normalizeH="0" baseline="0" dirty="0">
              <a:ln>
                <a:noFill/>
              </a:ln>
              <a:solidFill>
                <a:schemeClr val="tx1"/>
              </a:solidFill>
              <a:effectLst/>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19552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A6E7F-E03B-74FA-1548-22A0A5E0AE6F}"/>
              </a:ext>
            </a:extLst>
          </p:cNvPr>
          <p:cNvSpPr>
            <a:spLocks noGrp="1"/>
          </p:cNvSpPr>
          <p:nvPr>
            <p:ph type="title"/>
          </p:nvPr>
        </p:nvSpPr>
        <p:spPr/>
        <p:txBody>
          <a:bodyPr/>
          <a:lstStyle/>
          <a:p>
            <a:r>
              <a:rPr lang="en-US" dirty="0"/>
              <a:t>System Design: Technology Stack &amp; Architecture</a:t>
            </a:r>
            <a:endParaRPr lang="en-IN" dirty="0">
              <a:latin typeface="Cambria" panose="02040503050406030204" pitchFamily="18" charset="0"/>
              <a:ea typeface="Cambria" panose="02040503050406030204" pitchFamily="18" charset="0"/>
            </a:endParaRPr>
          </a:p>
        </p:txBody>
      </p:sp>
      <p:sp>
        <p:nvSpPr>
          <p:cNvPr id="4" name="Rectangle 1">
            <a:extLst>
              <a:ext uri="{FF2B5EF4-FFF2-40B4-BE49-F238E27FC236}">
                <a16:creationId xmlns:a16="http://schemas.microsoft.com/office/drawing/2014/main" id="{D32C2392-C918-7214-EA79-A1D972419033}"/>
              </a:ext>
            </a:extLst>
          </p:cNvPr>
          <p:cNvSpPr>
            <a:spLocks noGrp="1" noChangeArrowheads="1"/>
          </p:cNvSpPr>
          <p:nvPr>
            <p:ph type="body" idx="1"/>
          </p:nvPr>
        </p:nvSpPr>
        <p:spPr bwMode="auto">
          <a:xfrm>
            <a:off x="734142" y="930956"/>
            <a:ext cx="10150168" cy="5286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76200" indent="0">
              <a:buNone/>
            </a:pPr>
            <a:r>
              <a:rPr lang="en-IN" sz="2000" dirty="0"/>
              <a:t>Technology Stack:</a:t>
            </a:r>
          </a:p>
          <a:p>
            <a:r>
              <a:rPr lang="en-IN" sz="1800" b="1" dirty="0"/>
              <a:t>Core Frontend (SPA):</a:t>
            </a:r>
            <a:r>
              <a:rPr lang="en-IN" sz="1800" dirty="0"/>
              <a:t> Plain </a:t>
            </a:r>
            <a:r>
              <a:rPr lang="en-IN" sz="1800" b="1" dirty="0"/>
              <a:t>HTML5, CSS3, and ES6+ JavaScript</a:t>
            </a:r>
            <a:r>
              <a:rPr lang="en-IN" sz="1800" dirty="0"/>
              <a:t>.</a:t>
            </a:r>
          </a:p>
          <a:p>
            <a:r>
              <a:rPr lang="en-US" sz="1800" b="1" dirty="0"/>
              <a:t>AI Integration:</a:t>
            </a:r>
            <a:r>
              <a:rPr lang="en-US" sz="1800" dirty="0"/>
              <a:t> Large Language Model (LLM) API, such as the </a:t>
            </a:r>
            <a:r>
              <a:rPr lang="en-US" sz="1800" b="1" dirty="0"/>
              <a:t>Gemini API</a:t>
            </a:r>
            <a:r>
              <a:rPr lang="en-US" sz="1800" dirty="0"/>
              <a:t>, for the AI chatbot functionality.</a:t>
            </a:r>
          </a:p>
          <a:p>
            <a:r>
              <a:rPr lang="en-US" sz="1800" b="1" dirty="0"/>
              <a:t>Future/Dashboard Stack:</a:t>
            </a:r>
            <a:r>
              <a:rPr lang="en-US" sz="1800" dirty="0"/>
              <a:t> The user interface and approval workflow dashboard will be built with </a:t>
            </a:r>
            <a:r>
              <a:rPr lang="en-US" sz="1800" b="1" dirty="0"/>
              <a:t>ReactJS and TypeScript.</a:t>
            </a:r>
          </a:p>
          <a:p>
            <a:pPr marL="76200" indent="0">
              <a:buNone/>
            </a:pPr>
            <a:r>
              <a:rPr lang="en-IN" sz="2000" dirty="0"/>
              <a:t>Architecture</a:t>
            </a:r>
          </a:p>
          <a:p>
            <a:r>
              <a:rPr lang="en-US" sz="1800" b="1" dirty="0"/>
              <a:t>Client-Side Model:</a:t>
            </a:r>
            <a:r>
              <a:rPr lang="en-US" sz="1800" dirty="0"/>
              <a:t> The system is built on a </a:t>
            </a:r>
            <a:r>
              <a:rPr lang="en-US" sz="1800" b="1" dirty="0"/>
              <a:t>single-file, client-side model</a:t>
            </a:r>
            <a:r>
              <a:rPr lang="en-US" sz="1800" dirty="0"/>
              <a:t> where all content is contained within a single .html file, prioritizing portability and simplicity.</a:t>
            </a:r>
          </a:p>
          <a:p>
            <a:r>
              <a:rPr lang="en-US" sz="1800" b="1" dirty="0"/>
              <a:t>Modular Content:</a:t>
            </a:r>
            <a:r>
              <a:rPr lang="en-US" sz="1800" dirty="0"/>
              <a:t> Each cultural section is a self-contained </a:t>
            </a:r>
            <a:r>
              <a:rPr lang="en-US" dirty="0"/>
              <a:t>div</a:t>
            </a:r>
            <a:r>
              <a:rPr lang="en-US" sz="1800" dirty="0"/>
              <a:t> element, with navigation handled by a </a:t>
            </a:r>
            <a:r>
              <a:rPr lang="en-US" sz="1800" b="1" dirty="0"/>
              <a:t>JavaScript-driven engine</a:t>
            </a:r>
            <a:r>
              <a:rPr lang="en-US" sz="1800" dirty="0"/>
              <a:t> that seamlessly transitions between modules without full page reloads.</a:t>
            </a:r>
          </a:p>
          <a:p>
            <a:r>
              <a:rPr lang="en-IN" sz="1800" b="1" dirty="0"/>
              <a:t>AI </a:t>
            </a:r>
            <a:r>
              <a:rPr lang="en-IN" sz="1800" b="1" dirty="0" err="1"/>
              <a:t>Chatbox</a:t>
            </a:r>
            <a:r>
              <a:rPr lang="en-IN" sz="1800" b="1" dirty="0"/>
              <a:t> Integration:</a:t>
            </a:r>
            <a:r>
              <a:rPr lang="en-IN" sz="1800" dirty="0"/>
              <a:t> The chatbot is a persistent, separate component that sends user input to the LLM API via </a:t>
            </a:r>
            <a:r>
              <a:rPr lang="en-IN" sz="1800" b="1" dirty="0"/>
              <a:t>asynchronous fetch requests</a:t>
            </a:r>
            <a:r>
              <a:rPr lang="en-IN" sz="1800" dirty="0"/>
              <a:t>.</a:t>
            </a:r>
          </a:p>
          <a:p>
            <a:endParaRPr lang="en-US" sz="2000" b="1"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786371427"/>
      </p:ext>
    </p:extLst>
  </p:cSld>
  <p:clrMapOvr>
    <a:masterClrMapping/>
  </p:clrMapOvr>
</p:sld>
</file>

<file path=ppt/theme/theme1.xml><?xml version="1.0" encoding="utf-8"?>
<a:theme xmlns:a="http://schemas.openxmlformats.org/drawingml/2006/main" name="Bioinformatic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3580</TotalTime>
  <Words>6654</Words>
  <Application>Microsoft Office PowerPoint</Application>
  <PresentationFormat>Widescreen</PresentationFormat>
  <Paragraphs>838</Paragraphs>
  <Slides>61</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61</vt:i4>
      </vt:variant>
    </vt:vector>
  </HeadingPairs>
  <TitlesOfParts>
    <vt:vector size="66" baseType="lpstr">
      <vt:lpstr>Arial</vt:lpstr>
      <vt:lpstr>Cambria</vt:lpstr>
      <vt:lpstr>Verdana</vt:lpstr>
      <vt:lpstr>Wingdings</vt:lpstr>
      <vt:lpstr>Bioinformatics</vt:lpstr>
      <vt:lpstr>Ideas that showcase the rich cultural heritage and traditions of India</vt:lpstr>
      <vt:lpstr>Problem Statement Number: PSCS 135  </vt:lpstr>
      <vt:lpstr>Content</vt:lpstr>
      <vt:lpstr>Abstract</vt:lpstr>
      <vt:lpstr>Literature Survey</vt:lpstr>
      <vt:lpstr>Literature Survey</vt:lpstr>
      <vt:lpstr>Literature Survey</vt:lpstr>
      <vt:lpstr>Objectives</vt:lpstr>
      <vt:lpstr>System Design: Technology Stack &amp; Architecture</vt:lpstr>
      <vt:lpstr>Module Connectivity</vt:lpstr>
      <vt:lpstr>Module Connectivity</vt:lpstr>
      <vt:lpstr>Module Connectivity</vt:lpstr>
      <vt:lpstr>Module Contents (The Cultural Showcase)</vt:lpstr>
      <vt:lpstr>Module Contents (The Cultural Showcase)</vt:lpstr>
      <vt:lpstr> </vt:lpstr>
      <vt:lpstr>Existing Methods and Drawbacks</vt:lpstr>
      <vt:lpstr>References (IEEE Paper format)</vt:lpstr>
      <vt:lpstr>Timeline of the Project (Gantt Chart)</vt:lpstr>
      <vt:lpstr>Github Link</vt:lpstr>
      <vt:lpstr>Web site view</vt:lpstr>
      <vt:lpstr>PowerPoint Presentation</vt:lpstr>
      <vt:lpstr>Web site view</vt:lpstr>
      <vt:lpstr>PowerPoint Presentation</vt:lpstr>
      <vt:lpstr>PowerPoint Presentation</vt:lpstr>
      <vt:lpstr>PowerPoint Presentation</vt:lpstr>
      <vt:lpstr>PowerPoint Presentation</vt:lpstr>
      <vt:lpstr>PowerPoint Presentation</vt:lpstr>
      <vt:lpstr>Painting &amp; Folk Arts</vt:lpstr>
      <vt:lpstr>Painting &amp; Folk Arts</vt:lpstr>
      <vt:lpstr>PowerPoint Presentation</vt:lpstr>
      <vt:lpstr>PowerPoint Presentation</vt:lpstr>
      <vt:lpstr>Html 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REWIND </vt:lpstr>
      <vt:lpstr>App.tsx file as the main blueprint for your entire website. It defines the overall structure that every page will have. If you look at the return statement in App.tsx, you'll see this structure:</vt:lpstr>
      <vt:lpstr> CSS Positioning: The Key to "Floating" </vt:lpstr>
      <vt:lpstr>Use of GEMINI API KEY</vt:lpstr>
      <vt:lpstr>Key changes</vt:lpstr>
      <vt:lpstr>PowerPoint Presentation</vt:lpstr>
      <vt:lpstr>Final outcome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Admin</dc:creator>
  <cp:lastModifiedBy>PAVAN KUMAR K</cp:lastModifiedBy>
  <cp:revision>76</cp:revision>
  <dcterms:modified xsi:type="dcterms:W3CDTF">2025-12-03T15:34:02Z</dcterms:modified>
</cp:coreProperties>
</file>